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3" r:id="rId3"/>
    <p:sldId id="272" r:id="rId4"/>
    <p:sldId id="257" r:id="rId5"/>
    <p:sldId id="259" r:id="rId6"/>
    <p:sldId id="292" r:id="rId7"/>
    <p:sldId id="270" r:id="rId8"/>
    <p:sldId id="302" r:id="rId9"/>
    <p:sldId id="293" r:id="rId10"/>
    <p:sldId id="295" r:id="rId11"/>
    <p:sldId id="297" r:id="rId12"/>
    <p:sldId id="264" r:id="rId13"/>
    <p:sldId id="278" r:id="rId14"/>
    <p:sldId id="280" r:id="rId15"/>
    <p:sldId id="282" r:id="rId16"/>
    <p:sldId id="304" r:id="rId17"/>
    <p:sldId id="300" r:id="rId18"/>
    <p:sldId id="303" r:id="rId19"/>
    <p:sldId id="301" r:id="rId20"/>
    <p:sldId id="289" r:id="rId21"/>
    <p:sldId id="29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clrMru>
    <a:srgbClr val="F7D016"/>
    <a:srgbClr val="94C3A5"/>
    <a:srgbClr val="237A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40401" autoAdjust="0"/>
  </p:normalViewPr>
  <p:slideViewPr>
    <p:cSldViewPr snapToGrid="0" snapToObjects="1">
      <p:cViewPr>
        <p:scale>
          <a:sx n="81" d="100"/>
          <a:sy n="81" d="100"/>
        </p:scale>
        <p:origin x="-17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-248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D1B8F-DC39-2E43-AEDF-3AD069A37AF7}" type="datetimeFigureOut">
              <a:rPr lang="en-US" smtClean="0"/>
              <a:t>4/15/12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7E4AA-8A9B-774E-8390-3ACA2B582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079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E44DF-5A95-534D-B38F-1B3F2DBBE730}" type="datetimeFigureOut">
              <a:rPr lang="en-US" smtClean="0"/>
              <a:t>4/15/12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CF649-5B55-544D-AA2E-68C53F24AC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02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 the technical lead on a project called Lifemapper at the University of Kansas in the US.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of you may remember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Lifemapper in a previous incarnation as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 computing project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screensavers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computing species distribution maps, along the lines of SETI at Home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We’ve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changed and grown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then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its core, Lifemapper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consists of two main components: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An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species occurrence data, current and predicted climate and environmental data, and modeled habitat maps created from them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second, a set of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published as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webservices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researchers to use with our data, or their own, to study biodiversity of single or multiple species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7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preparation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involved in these large-scale experiments can be a very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consuming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process and require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huge computational resources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we add species habitat ranges to the data grid, from any data source, they could be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past, present or future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predicted or observed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raster or vector, RS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range maps,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 or discrete values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71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some results from the “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Terrestrial Mammals of the World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data, with over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3600 species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compiled over a period of 3 years by Gerardo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Ceballos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National University of Mexico, UMAN.  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Jorge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Soberon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his students at the U of KS Biodiversity Institute then took these data and calculated a PAM from the data.  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principle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 richness and range 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clearly visualized here. 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Areas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species richness, diversity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composed of species with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small range sizes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such as the most diverse area in the world, here in the Andes along the northern portion of South America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Areas where most of the species have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 range 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such as the Arctic, have very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species diversity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/>
              <a:buChar char="•"/>
            </a:pPr>
            <a:endParaRPr lang="en-US" sz="1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56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I’m going to show you a couple of screenshots of an experiment using one client application,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QuantumGIS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Lifemapper plugins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communicating with Lifemapper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servers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shows QGIS displaying a simple NA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landcover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map, overlaid with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predicted species distribution map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 white footed-mouse, previously computed by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LmSDM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services, using GBIF occurrence data and environmental data layers.  The layer shows the likelihood this mouse is present in a particular area.  This is a raster dataset, with values scaled from 0 to 255</a:t>
            </a:r>
          </a:p>
          <a:p>
            <a:pPr marL="171450" lvl="0" indent="-171450">
              <a:buFont typeface="Arial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44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the researcher creates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data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grid – by defining the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area, size and shape of the cells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the researcher adds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 data to an experiment,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he/she defines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thresholds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calculate ‘Presence’ for each species when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intersecting each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with the Data Grid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call/instruction to a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webservice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the remote server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QGIS,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takes a lot of time when done by hand for each species. 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 not only intersect one species, but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do 1,000s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species at once, so automating this step is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productivity gain </a:t>
            </a:r>
          </a:p>
          <a:p>
            <a:pPr marL="171450" lvl="0" indent="-171450">
              <a:buFont typeface="Arial"/>
              <a:buChar char="•"/>
            </a:pPr>
            <a:endParaRPr lang="en-US" sz="16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61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600" b="0" kern="1200" dirty="0" smtClean="0">
                <a:solidFill>
                  <a:schemeClr val="tx1"/>
                </a:solidFill>
                <a:effectLst/>
              </a:rPr>
              <a:t>The </a:t>
            </a:r>
            <a:r>
              <a:rPr lang="en-US" sz="1600" b="0" kern="1200" dirty="0" smtClean="0">
                <a:solidFill>
                  <a:schemeClr val="tx1"/>
                </a:solidFill>
                <a:effectLst/>
              </a:rPr>
              <a:t>resulting species layer intersected with the data grid </a:t>
            </a:r>
            <a:r>
              <a:rPr lang="en-US" sz="1600" b="0" kern="1200" dirty="0" smtClean="0">
                <a:solidFill>
                  <a:schemeClr val="tx1"/>
                </a:solidFill>
                <a:effectLst/>
              </a:rPr>
              <a:t>here shows the </a:t>
            </a:r>
            <a:r>
              <a:rPr lang="en-US" sz="1600" b="0" kern="1200" dirty="0" smtClean="0">
                <a:solidFill>
                  <a:schemeClr val="tx1"/>
                </a:solidFill>
                <a:effectLst/>
              </a:rPr>
              <a:t>blue hexagons </a:t>
            </a:r>
            <a:r>
              <a:rPr lang="en-US" sz="1600" b="0" kern="1200" dirty="0" smtClean="0">
                <a:solidFill>
                  <a:schemeClr val="tx1"/>
                </a:solidFill>
                <a:effectLst/>
              </a:rPr>
              <a:t>coded </a:t>
            </a:r>
            <a:r>
              <a:rPr lang="en-US" sz="1600" b="0" kern="1200" dirty="0" smtClean="0">
                <a:solidFill>
                  <a:schemeClr val="tx1"/>
                </a:solidFill>
                <a:effectLst/>
              </a:rPr>
              <a:t>Present, all the rest are Absent</a:t>
            </a:r>
          </a:p>
          <a:p>
            <a:pPr marL="171450" lvl="0" indent="-171450">
              <a:buFont typeface="Arial"/>
              <a:buChar char="•"/>
            </a:pPr>
            <a:r>
              <a:rPr lang="en-US" sz="1600" b="0" kern="1200" dirty="0" smtClean="0">
                <a:solidFill>
                  <a:schemeClr val="tx1"/>
                </a:solidFill>
                <a:effectLst/>
              </a:rPr>
              <a:t>Again, the values chosen by the researcher determined which cells were coded present and which absent.</a:t>
            </a:r>
            <a:endParaRPr lang="en-US" sz="1600" b="0" dirty="0" smtClean="0"/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10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output of a fully populated experiment is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 Diversity Plot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plots the hexagonal cells from the map as circles – so it shows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b/w range size and the number of species w/in each cell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X axis represents mean range size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Y axis represents proportional species richness</a:t>
            </a:r>
          </a:p>
          <a:p>
            <a:pPr marL="0" lvl="0" indent="0">
              <a:buFont typeface="Arial"/>
              <a:buNone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Previously scientists used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did lots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massaging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particularly excited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these range diversity plots of individual cell values, not only with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 representation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same cells, but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phylogenetic trees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species represented in those cells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be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linked windows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showing the statistics, geography and phylogenetic tree of a dataset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905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400" b="0" dirty="0" smtClean="0"/>
              <a:t>This</a:t>
            </a:r>
            <a:r>
              <a:rPr lang="en-US" sz="1400" b="0" baseline="0" dirty="0" smtClean="0"/>
              <a:t> table contains </a:t>
            </a:r>
            <a:r>
              <a:rPr lang="en-US" sz="1400" b="0" dirty="0" smtClean="0"/>
              <a:t>a</a:t>
            </a:r>
            <a:r>
              <a:rPr lang="en-US" sz="1400" b="0" baseline="0" dirty="0" smtClean="0"/>
              <a:t> compilation of the statistics published in the macro-ecological literature summarizing species diversity from our PAM.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400" b="0" dirty="0" smtClean="0">
                <a:cs typeface="Times New Roman" pitchFamily="18" charset="0"/>
              </a:rPr>
              <a:t>Most existing</a:t>
            </a:r>
            <a:r>
              <a:rPr lang="en-US" sz="1400" b="0" baseline="0" dirty="0" smtClean="0">
                <a:cs typeface="Times New Roman" pitchFamily="18" charset="0"/>
              </a:rPr>
              <a:t> </a:t>
            </a:r>
            <a:r>
              <a:rPr lang="en-US" sz="1400" b="0" dirty="0" smtClean="0">
                <a:cs typeface="Times New Roman" pitchFamily="18" charset="0"/>
              </a:rPr>
              <a:t>indices of biodiversity</a:t>
            </a:r>
            <a:r>
              <a:rPr lang="en-US" sz="1400" b="0" baseline="0" dirty="0" smtClean="0">
                <a:cs typeface="Times New Roman" pitchFamily="18" charset="0"/>
              </a:rPr>
              <a:t> </a:t>
            </a:r>
            <a:r>
              <a:rPr lang="en-US" sz="1400" b="0" dirty="0" smtClean="0">
                <a:cs typeface="Times New Roman" pitchFamily="18" charset="0"/>
              </a:rPr>
              <a:t>pattern are simple combinations of calculations from the PAM, such as</a:t>
            </a:r>
          </a:p>
          <a:p>
            <a:pPr marL="628650" lvl="1" indent="-171450">
              <a:buFont typeface="Arial"/>
              <a:buChar char="•"/>
            </a:pPr>
            <a:r>
              <a:rPr lang="en-US" sz="1400" b="0" dirty="0" smtClean="0">
                <a:cs typeface="Times New Roman" pitchFamily="18" charset="0"/>
              </a:rPr>
              <a:t>The vectors of:</a:t>
            </a:r>
          </a:p>
          <a:p>
            <a:pPr marL="1085850" lvl="2" indent="-171450">
              <a:buFont typeface="Arial"/>
              <a:buChar char="•"/>
            </a:pPr>
            <a:r>
              <a:rPr lang="en-US" sz="1400" b="0" dirty="0" smtClean="0">
                <a:cs typeface="Times New Roman" pitchFamily="18" charset="0"/>
              </a:rPr>
              <a:t>species richness</a:t>
            </a:r>
          </a:p>
          <a:p>
            <a:pPr marL="1085850" lvl="2" indent="-171450">
              <a:buFont typeface="Arial"/>
              <a:buChar char="•"/>
            </a:pPr>
            <a:r>
              <a:rPr lang="en-US" sz="1400" b="0" dirty="0" smtClean="0">
                <a:cs typeface="Times New Roman" pitchFamily="18" charset="0"/>
              </a:rPr>
              <a:t>sizes of distributions</a:t>
            </a:r>
          </a:p>
          <a:p>
            <a:pPr marL="1085850" lvl="2" indent="-171450">
              <a:buFont typeface="Arial"/>
              <a:buChar char="•"/>
            </a:pPr>
            <a:r>
              <a:rPr lang="en-US" sz="1400" b="0" dirty="0" smtClean="0">
                <a:cs typeface="Times New Roman" pitchFamily="18" charset="0"/>
              </a:rPr>
              <a:t>dispersion fields</a:t>
            </a:r>
            <a:r>
              <a:rPr lang="en-US" sz="1400" b="0" baseline="0" dirty="0" smtClean="0">
                <a:cs typeface="Times New Roman" pitchFamily="18" charset="0"/>
              </a:rPr>
              <a:t> – summarize co-variance of species</a:t>
            </a:r>
            <a:endParaRPr lang="en-US" sz="1400" b="0" dirty="0" smtClean="0">
              <a:cs typeface="Times New Roman" pitchFamily="18" charset="0"/>
            </a:endParaRPr>
          </a:p>
          <a:p>
            <a:pPr marL="1085850" lvl="2" indent="-171450">
              <a:buFont typeface="Arial"/>
              <a:buChar char="•"/>
            </a:pPr>
            <a:r>
              <a:rPr lang="en-US" sz="1400" b="0" dirty="0" smtClean="0">
                <a:cs typeface="Times New Roman" pitchFamily="18" charset="0"/>
              </a:rPr>
              <a:t>diversity fields</a:t>
            </a:r>
          </a:p>
          <a:p>
            <a:pPr marL="628650" lvl="1" indent="-171450">
              <a:buFont typeface="Arial"/>
              <a:buChar char="•"/>
            </a:pPr>
            <a:r>
              <a:rPr lang="en-US" sz="1400" b="0" dirty="0" smtClean="0">
                <a:cs typeface="Times New Roman" pitchFamily="18" charset="0"/>
              </a:rPr>
              <a:t>Whitaker’s beta diversity- a scale dependent index that compares local diversity to regional diversity</a:t>
            </a:r>
          </a:p>
          <a:p>
            <a:pPr marL="628650" lvl="1" indent="-171450">
              <a:buFont typeface="Arial"/>
              <a:buChar char="•"/>
            </a:pPr>
            <a:r>
              <a:rPr lang="en-US" sz="1400" b="0" dirty="0" smtClean="0">
                <a:cs typeface="Times New Roman" pitchFamily="18" charset="0"/>
              </a:rPr>
              <a:t>And the dimensions of the PAM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measures are produced from the PAM, such as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Marginal statistics and co-variances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Sites by Species plot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 by Sites plot</a:t>
            </a:r>
          </a:p>
          <a:p>
            <a:pPr lvl="0"/>
            <a:endParaRPr lang="en-US" b="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None/>
            </a:pPr>
            <a:endParaRPr lang="en-US" b="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b="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85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/>
              <a:buNone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huge focus of our work now is on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document an experiment, its inputs, outputs and the methodology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working on standardizing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 metadata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information about the steps taken to create an experiment or modify a data set. 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working on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Extended EML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expansion of the EML process metadata section – and proposing that to their working group as a standard, as well as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existing ISO standards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emerging W3C standards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written a client module,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EML Reader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read and re-implement this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Extended EML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plugged it in to QGIS and VisTrails 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EML Reader can then recreate a published experiment in QGIS or VisTrails by accessing the (also published) data and tools 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also creating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 narratives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the Extended EML, that basically tell the story of the experiment in language targeted to a particular audience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EML to make that data and research available in a public catalog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will be DataONE when it is online,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as alternative, we’re now publishing to a public directory where it is indexed by Google</a:t>
            </a:r>
          </a:p>
          <a:p>
            <a:pPr marL="628650" lvl="1" indent="-171450">
              <a:buFont typeface="Arial"/>
              <a:buChar char="•"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13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new collaboration </a:t>
            </a:r>
            <a:r>
              <a: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focused on capture </a:t>
            </a:r>
            <a:r>
              <a: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end-to-end provenance </a:t>
            </a:r>
            <a:r>
              <a:rPr lang="en-US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</a:t>
            </a:r>
            <a:r>
              <a:rPr lang="en-US" sz="16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semantic web methods</a:t>
            </a:r>
            <a:r>
              <a:rPr lang="en-US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creating ontologies and knowledge bases for each partner so that user queries can be translated across platforms </a:t>
            </a:r>
          </a:p>
          <a:p>
            <a:pPr marL="171450" indent="-171450">
              <a:buFont typeface="Arial"/>
              <a:buChar char="•"/>
            </a:pPr>
            <a:r>
              <a: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also expands </a:t>
            </a:r>
            <a:r>
              <a: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environmental layers</a:t>
            </a:r>
            <a:r>
              <a:rPr lang="en-US" sz="16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provide to include </a:t>
            </a:r>
            <a:r>
              <a: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NASA </a:t>
            </a:r>
            <a:r>
              <a: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Earth observational data </a:t>
            </a:r>
            <a:r>
              <a: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through this partnership </a:t>
            </a:r>
            <a:r>
              <a: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University of New Mexico (UNM) Earth Data Analysis Center (EDAC) and 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University of Texas at El Paso (UTEP) Cyber-</a:t>
            </a:r>
            <a:r>
              <a:rPr lang="en-US" sz="16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</a:t>
            </a:r>
            <a:r>
              <a: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Center. 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11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audience we are considering for narratives is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teachers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use in science education materials in a project called Change Thinking for Global Science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is to teach students about the impacts of climate change on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 distribution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 dynamic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LM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predicted habitat maps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 workbooks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lead students in grades 7 through 10 through exercises to develop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 reasoning skills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10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58888"/>
            <a:ext cx="5486400" cy="4114800"/>
          </a:xfrm>
        </p:spPr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tools are aimed at several scientific communities and can be divided into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 Distribution Modeling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LmSDM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 can be used by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Biodiversity inventory and documentation community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 Over the last 300 years Scientists and Explorers have been documenting life on earth and have collected over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billion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specimens, but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with recent digitization efforts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maybe only 1/3 of them have been digitized and somewhat fewer have been georeferenced.  With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 Distribution Modeling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scientists can use the data that is available to model other areas where conditions are favorable for that species to live.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Scientists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project those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onto the outputs of Global Climate Models (GCMs) to predict habitat gains or losses based on different scenarios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global economic development and the climate change that could impact biological systems.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 and Diversity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LmRAD, can be used by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Ecological Modeling community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looking at the relationships between organisms and their environment at large and varying geographic scales, to explain statistical patterns of abundance, distribution and diversity </a:t>
            </a:r>
          </a:p>
          <a:p>
            <a:pPr marL="628650" lvl="1" indent="-171450">
              <a:buFont typeface="Arial"/>
              <a:buChar char="•"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/>
              <a:buChar char="•"/>
            </a:pPr>
            <a:endParaRPr lang="en-US" sz="16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26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the Lifemapper project has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matured and expanded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importance of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flexible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codebase has become increasingly apparent. The Lifemapper project follows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object-oriented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programming paradigm, with particular emphasis on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modularity, inheritance, and data abstraction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sz="16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40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work is funded by the United States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 Science Foundation and  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Aeronatics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Space Administration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10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goal is a software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useful for all these communities.  The tools are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modular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access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streamline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difficult and time-consuming tasks.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 standard protocols and formats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scientific data and analyses in clients, such as scientific workflow or GIS tools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document data, tools, metadata, and entire research experiments in public repositories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allow creative, transparent,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repeatable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science.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11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190390"/>
            <a:ext cx="5486400" cy="4114800"/>
          </a:xfrm>
        </p:spPr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- We are building infrastructure not science.  But like all good infrastructure, it’s invisible when it works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connects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data, tools and metadata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 formats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 protocols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modeling, analyzing, and visualizing species distributions and biodiversity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published through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services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allowing anyone to access them with a simple URL 		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 the discovery, query, retrieval, and re-execution of research experiments plus construction of simple narratives or stories describing the steps in an experiment.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written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software applications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communicate with the web services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will also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publish our data and services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DataONE Node when it is online.  DataONE is a 10-year US NSF-funded scientific data infrastructure project that will replicate data and metadata with standard formats and interfaces. 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key point is that Lifemapper is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service and standards based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independent applications and researchers can put the tools and data together in novel ways, and modify and re-execute experiments to answer new questions</a:t>
            </a:r>
          </a:p>
          <a:p>
            <a:pPr marL="171450" lvl="0" indent="-171450">
              <a:buFont typeface="Arial"/>
              <a:buChar char="•"/>
            </a:pPr>
            <a:endParaRPr lang="en-US" sz="1400" b="0" kern="120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40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LM Servers can be split into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 end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 end and Clients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Back-end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Data Archive, a Compute Engine and a Pipeline moving things between the two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repository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Archive, is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system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keep track of location of data and stage of analysis.  It uses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PostgreSQL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 open-source database spatially enabled with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PostGIS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Occurrence 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aggregated by Global Biodiversity Information Facility or GBIF from biological museums, collections and observation databases.  This is digital data about specimens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Observed climate 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elevation and bioclimatic variables from the WorldClim dataset of interpolated monthly climate layers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Predicted climate 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Global Climate Model, or GCM, outputs, calculated by modeling centers based on the Intergovernmental Panel on Climate Change (IPCC) scenarios 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Predicted species distribution maps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calculated from the specimen and climate data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Engine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currently a 64 Node Compute Cluster at KU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connects the data archive and the computational processes by monitoring the system for user-requested experiments or updated specimen data from GBIF. 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of the Lifemapper infrastructure and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written in Python.  That is a very nice high-level language that is open-source and cross-platform.  </a:t>
            </a:r>
          </a:p>
          <a:p>
            <a:pPr marL="171450" lvl="0" indent="-171450">
              <a:buFont typeface="Arial"/>
              <a:buChar char="•"/>
            </a:pPr>
            <a:endParaRPr lang="en-US" sz="16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03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22225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3652025"/>
            <a:ext cx="5486400" cy="4114800"/>
          </a:xfrm>
        </p:spPr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Front-end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consists of Web Services publishing the data, metadata, and analysis tools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MapServer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serve all archive inputs and outputs using OGC standards and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OpenLayers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display maps on the website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create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with a subsystem that collects information at every step of the process for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 cataloging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data can be discovered, queried, shared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produce metadata 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Ecological Metadata Language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EML, a standard for the Ecological community and one of the first standards supported by DataONE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will publish to broader and alternative repositories – such as simply being indexed and searchable by Google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have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applications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communicate with LM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webservices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;this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made easier by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adherence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 protocols and formats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We’ve written plugins for two clients so far: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VisTrails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free, open-source, and cross platform scientific workflow environment, well-supported by NSF and the project developers.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QuantumGIS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QGIS, a powerful Geographic Information System, or GIS, also free, open source and cross-platform. 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run on Windows, Mac OSX and Linux.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use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 client lib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rary which should be available for download by the end of the month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common library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simplifies access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other applications as well – developers can incorporate the library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use it as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jump start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writing their own connectors</a:t>
            </a:r>
          </a:p>
          <a:p>
            <a:pPr marL="171450" lvl="0" indent="-171450">
              <a:buFont typeface="Arial"/>
              <a:buChar char="•"/>
            </a:pPr>
            <a:endParaRPr lang="en-US" sz="1400" b="1" kern="120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52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currently have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sets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tools – the first is Species Distribution Modeling 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LmSDM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LmSDM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calculates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predicted habitat models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occurrence and environmental data and an OS software framework called openModeller, created by CRIA (Reference Center on Environmental Information) in Brazil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primary data source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specimen occurrence data is GBIF.  GBIF gives us a copy of their cache approximately once a month.  These data are organized by scientific name and available through LM services for download and modeling.  Alternatively researchers can upload their own datasets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LmSDM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computation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 layers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also served through LM services, including WorldClim elevation and bioclimatic variables and the same bioclimatic variables calculated from predicted future climate values from global climate models</a:t>
            </a:r>
          </a:p>
          <a:p>
            <a:pPr marL="171450" lvl="0" indent="-171450">
              <a:buFont typeface="Arial"/>
              <a:buChar char="•"/>
            </a:pPr>
            <a:endParaRPr lang="en-US" sz="16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6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set of tools we are developing are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 and Diversity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tools, or LmRAD.  These are working on our development servers and should be public when I get home / next month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begin with geospatial data, representing species habitat ranges for multiple species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data are all summarized in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Presence Absence Matrix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PAM: which then contains much of the information needed to understand species diversity.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PAM, we have different ways of representing species diversity, such as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scatterplots, indices, and other quantifications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90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developing these tools to study biodiversity patterns and macroecology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can be done at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scales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not only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geospatial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extent and resolution, but also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temporal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resolution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 resolution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in terms of phylogeny, taxonomy, or other attributes used to classify species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LmRAD will support large amounts of data, from multiple sources, and analyze them at multiple scales </a:t>
            </a:r>
          </a:p>
          <a:p>
            <a:pPr marL="171450" indent="-171450">
              <a:buFont typeface="Arial"/>
              <a:buChar char="•"/>
            </a:pPr>
            <a:endParaRPr lang="en-US" sz="1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0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96A-4C40-5A4E-85CB-7093704689F1}" type="datetimeFigureOut">
              <a:rPr lang="en-US" smtClean="0"/>
              <a:t>4/15/12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53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96A-4C40-5A4E-85CB-7093704689F1}" type="datetimeFigureOut">
              <a:rPr lang="en-US" smtClean="0"/>
              <a:t>4/15/12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96A-4C40-5A4E-85CB-7093704689F1}" type="datetimeFigureOut">
              <a:rPr lang="en-US" smtClean="0"/>
              <a:t>4/15/12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1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96A-4C40-5A4E-85CB-7093704689F1}" type="datetimeFigureOut">
              <a:rPr lang="en-US" smtClean="0"/>
              <a:t>4/15/12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14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96A-4C40-5A4E-85CB-7093704689F1}" type="datetimeFigureOut">
              <a:rPr lang="en-US" smtClean="0"/>
              <a:t>4/15/12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96A-4C40-5A4E-85CB-7093704689F1}" type="datetimeFigureOut">
              <a:rPr lang="en-US" smtClean="0"/>
              <a:t>4/15/12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0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96A-4C40-5A4E-85CB-7093704689F1}" type="datetimeFigureOut">
              <a:rPr lang="en-US" smtClean="0"/>
              <a:t>4/15/12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7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96A-4C40-5A4E-85CB-7093704689F1}" type="datetimeFigureOut">
              <a:rPr lang="en-US" smtClean="0"/>
              <a:t>4/15/12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59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96A-4C40-5A4E-85CB-7093704689F1}" type="datetimeFigureOut">
              <a:rPr lang="en-US" smtClean="0"/>
              <a:t>4/15/12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51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96A-4C40-5A4E-85CB-7093704689F1}" type="datetimeFigureOut">
              <a:rPr lang="en-US" smtClean="0"/>
              <a:t>4/15/12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22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A96A-4C40-5A4E-85CB-7093704689F1}" type="datetimeFigureOut">
              <a:rPr lang="en-US" smtClean="0"/>
              <a:t>4/15/12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237A4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8A96A-4C40-5A4E-85CB-7093704689F1}" type="datetimeFigureOut">
              <a:rPr lang="en-US" smtClean="0"/>
              <a:t>4/15/12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11B9F-0056-8C41-AB93-E4EBE09230C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world_outline_3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9144000" cy="5814791"/>
          </a:xfrm>
          <a:prstGeom prst="rect">
            <a:avLst/>
          </a:prstGeom>
        </p:spPr>
      </p:pic>
      <p:pic>
        <p:nvPicPr>
          <p:cNvPr id="11" name="Picture 10" descr="world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2" y="65501"/>
            <a:ext cx="1371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68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5" Type="http://schemas.openxmlformats.org/officeDocument/2006/relationships/image" Target="../media/image47.jpg"/><Relationship Id="rId6" Type="http://schemas.openxmlformats.org/officeDocument/2006/relationships/image" Target="../media/image48.gif"/><Relationship Id="rId7" Type="http://schemas.openxmlformats.org/officeDocument/2006/relationships/image" Target="../media/image49.png"/><Relationship Id="rId8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5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gif"/><Relationship Id="rId7" Type="http://schemas.openxmlformats.org/officeDocument/2006/relationships/image" Target="../media/image18.jpeg"/><Relationship Id="rId8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femapper.org" TargetMode="External"/><Relationship Id="rId4" Type="http://schemas.openxmlformats.org/officeDocument/2006/relationships/image" Target="../media/image53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gif"/><Relationship Id="rId7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7.jpg"/><Relationship Id="rId7" Type="http://schemas.openxmlformats.org/officeDocument/2006/relationships/image" Target="../media/image28.png"/><Relationship Id="rId8" Type="http://schemas.openxmlformats.org/officeDocument/2006/relationships/image" Target="../media/image18.jpeg"/><Relationship Id="rId9" Type="http://schemas.openxmlformats.org/officeDocument/2006/relationships/image" Target="../media/image29.jpg"/><Relationship Id="rId10" Type="http://schemas.openxmlformats.org/officeDocument/2006/relationships/image" Target="../media/image30.jpg"/><Relationship Id="rId11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34.jpg"/><Relationship Id="rId9" Type="http://schemas.openxmlformats.org/officeDocument/2006/relationships/image" Target="../media/image26.png"/><Relationship Id="rId10" Type="http://schemas.openxmlformats.org/officeDocument/2006/relationships/image" Target="../media/image23.png"/><Relationship Id="rId11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Relationship Id="rId7" Type="http://schemas.openxmlformats.org/officeDocument/2006/relationships/image" Target="../media/image26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225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Lifemapper: </a:t>
            </a:r>
            <a:br>
              <a:rPr lang="en-US" dirty="0" smtClean="0"/>
            </a:br>
            <a:r>
              <a:rPr lang="en-US" dirty="0" smtClean="0"/>
              <a:t>Biodiversity Modeling </a:t>
            </a:r>
            <a:r>
              <a:rPr lang="en-US" dirty="0" smtClean="0"/>
              <a:t>Tools to</a:t>
            </a:r>
            <a:br>
              <a:rPr lang="en-US" dirty="0" smtClean="0"/>
            </a:br>
            <a:r>
              <a:rPr lang="en-US" dirty="0" smtClean="0"/>
              <a:t>Save the (Natural) World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8982" y="3598750"/>
            <a:ext cx="7215150" cy="2618196"/>
          </a:xfrm>
        </p:spPr>
        <p:txBody>
          <a:bodyPr>
            <a:normAutofit/>
          </a:bodyPr>
          <a:lstStyle/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Aimee Stewart</a:t>
            </a:r>
          </a:p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University of Kansas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Biodiversity Institute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6068127"/>
            <a:ext cx="8229600" cy="795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www.lifemapper.org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303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species </a:t>
            </a:r>
            <a:r>
              <a:rPr lang="en-US" dirty="0" smtClean="0"/>
              <a:t>habitat </a:t>
            </a:r>
            <a:r>
              <a:rPr lang="en-US" dirty="0"/>
              <a:t>layers </a:t>
            </a:r>
            <a:r>
              <a:rPr lang="en-US" dirty="0" smtClean="0"/>
              <a:t>for presence</a:t>
            </a:r>
            <a:r>
              <a:rPr lang="en-US" dirty="0"/>
              <a:t>/absence</a:t>
            </a:r>
            <a:endParaRPr lang="en-US" dirty="0" smtClean="0"/>
          </a:p>
          <a:p>
            <a:pPr lvl="1"/>
            <a:r>
              <a:rPr lang="en-US" dirty="0" smtClean="0"/>
              <a:t>Intersect each layer with a grid</a:t>
            </a:r>
            <a:endParaRPr lang="en-US" dirty="0" smtClean="0"/>
          </a:p>
          <a:p>
            <a:r>
              <a:rPr lang="en-US" dirty="0" smtClean="0"/>
              <a:t>Flatten the cube into a 2d matrix</a:t>
            </a:r>
          </a:p>
          <a:p>
            <a:pPr lvl="1"/>
            <a:r>
              <a:rPr lang="en-US" dirty="0" smtClean="0"/>
              <a:t>Rows = sites (longitude, latitude)</a:t>
            </a:r>
          </a:p>
          <a:p>
            <a:pPr lvl="1"/>
            <a:r>
              <a:rPr lang="en-US" dirty="0" smtClean="0"/>
              <a:t>Columns = species</a:t>
            </a:r>
          </a:p>
          <a:p>
            <a:r>
              <a:rPr lang="en-US" dirty="0"/>
              <a:t>Presence-Absence </a:t>
            </a:r>
            <a:r>
              <a:rPr lang="en-US" dirty="0" smtClean="0"/>
              <a:t>Matrix aka PAM</a:t>
            </a:r>
            <a:endParaRPr lang="en-US" dirty="0" smtClean="0"/>
          </a:p>
          <a:p>
            <a:r>
              <a:rPr lang="en-US" dirty="0" smtClean="0"/>
              <a:t>Compress the matrix</a:t>
            </a:r>
            <a:endParaRPr lang="en-US" dirty="0" smtClean="0"/>
          </a:p>
        </p:txBody>
      </p:sp>
      <p:pic>
        <p:nvPicPr>
          <p:cNvPr id="4" name="Picture 3" descr="Matri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001" y="3053063"/>
            <a:ext cx="1942882" cy="16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85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828" y="274638"/>
            <a:ext cx="8229600" cy="1143000"/>
          </a:xfrm>
        </p:spPr>
        <p:txBody>
          <a:bodyPr/>
          <a:lstStyle/>
          <a:p>
            <a:r>
              <a:rPr lang="en-US" dirty="0" smtClean="0"/>
              <a:t>Terrestrial Mammals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-169618" y="274638"/>
            <a:ext cx="5144681" cy="3980423"/>
            <a:chOff x="-169618" y="274638"/>
            <a:chExt cx="5144681" cy="3980423"/>
          </a:xfrm>
        </p:grpSpPr>
        <p:pic>
          <p:nvPicPr>
            <p:cNvPr id="8" name="Picture 7" descr="proportionalSpeciesRichness_tran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9618" y="274638"/>
              <a:ext cx="5144681" cy="398042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12264" y="3214382"/>
              <a:ext cx="2980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Proportional Species Richness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42119" y="2883673"/>
            <a:ext cx="5144681" cy="3974327"/>
            <a:chOff x="3542119" y="2883673"/>
            <a:chExt cx="5144681" cy="3974327"/>
          </a:xfrm>
        </p:grpSpPr>
        <p:pic>
          <p:nvPicPr>
            <p:cNvPr id="10" name="Picture 9" descr="perSiteRangeSize_tran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2119" y="2883673"/>
              <a:ext cx="5144681" cy="397432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136724" y="5906928"/>
              <a:ext cx="1955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Per-site Range Size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64828" y="4889518"/>
            <a:ext cx="221492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High			</a:t>
            </a:r>
            <a:r>
              <a:rPr lang="en-US" dirty="0" smtClean="0">
                <a:solidFill>
                  <a:srgbClr val="F7D016"/>
                </a:solidFill>
              </a:rPr>
              <a:t>Yellow</a:t>
            </a:r>
          </a:p>
          <a:p>
            <a:r>
              <a:rPr lang="en-US" dirty="0" smtClean="0"/>
              <a:t>Moderate	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</a:p>
          <a:p>
            <a:r>
              <a:rPr lang="en-US" dirty="0" smtClean="0"/>
              <a:t>Low			</a:t>
            </a:r>
            <a:r>
              <a:rPr lang="en-US" dirty="0" smtClean="0">
                <a:solidFill>
                  <a:srgbClr val="0000FF"/>
                </a:solidFill>
              </a:rPr>
              <a:t>Blue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66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0046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QGIS with</a:t>
            </a:r>
            <a:br>
              <a:rPr lang="en-US" dirty="0" smtClean="0"/>
            </a:br>
            <a:r>
              <a:rPr lang="en-US" dirty="0" smtClean="0"/>
              <a:t>Lifemapper </a:t>
            </a:r>
            <a:r>
              <a:rPr lang="en-US" dirty="0" err="1" smtClean="0"/>
              <a:t>MacroEcology</a:t>
            </a:r>
            <a:r>
              <a:rPr lang="en-US" dirty="0" smtClean="0"/>
              <a:t> plug-in</a:t>
            </a:r>
            <a:endParaRPr lang="en-US" dirty="0"/>
          </a:p>
        </p:txBody>
      </p:sp>
      <p:pic>
        <p:nvPicPr>
          <p:cNvPr id="5" name="Picture 4" descr="mouseOverlay_with_pulldow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8" y="1861267"/>
            <a:ext cx="8434586" cy="4742139"/>
          </a:xfrm>
          <a:prstGeom prst="rect">
            <a:avLst/>
          </a:prstGeom>
        </p:spPr>
      </p:pic>
      <p:pic>
        <p:nvPicPr>
          <p:cNvPr id="6" name="Picture 5" descr="whitefootedmou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0129"/>
            <a:ext cx="3200840" cy="20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38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Hexagonal Grid</a:t>
            </a:r>
            <a:endParaRPr lang="en-US" dirty="0"/>
          </a:p>
        </p:txBody>
      </p:sp>
      <p:pic>
        <p:nvPicPr>
          <p:cNvPr id="4" name="Picture 3" descr="05_gridOverla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9" y="1827372"/>
            <a:ext cx="8494066" cy="477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0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‘Presence’</a:t>
            </a:r>
            <a:endParaRPr lang="en-US" dirty="0"/>
          </a:p>
        </p:txBody>
      </p:sp>
      <p:pic>
        <p:nvPicPr>
          <p:cNvPr id="4" name="Picture 3" descr="08_intersectOverla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67850"/>
            <a:ext cx="8137651" cy="4575195"/>
          </a:xfrm>
          <a:prstGeom prst="rect">
            <a:avLst/>
          </a:prstGeom>
        </p:spPr>
      </p:pic>
      <p:pic>
        <p:nvPicPr>
          <p:cNvPr id="5" name="Picture 4" descr="whitefootedmou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0129"/>
            <a:ext cx="3200840" cy="205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77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Sites / Species Plot</a:t>
            </a:r>
            <a:endParaRPr lang="en-US" dirty="0"/>
          </a:p>
        </p:txBody>
      </p:sp>
      <p:pic>
        <p:nvPicPr>
          <p:cNvPr id="4" name="Picture 3" descr="scatter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1" y="1859790"/>
            <a:ext cx="8357569" cy="469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34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Published Indices</a:t>
            </a:r>
            <a:endParaRPr lang="en-US" dirty="0"/>
          </a:p>
        </p:txBody>
      </p:sp>
      <p:pic>
        <p:nvPicPr>
          <p:cNvPr id="4" name="Picture 5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8017" y="1238713"/>
            <a:ext cx="4547068" cy="5361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6706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Repeatability and Reproducibility</a:t>
            </a:r>
          </a:p>
          <a:p>
            <a:r>
              <a:rPr lang="en-US" dirty="0" smtClean="0"/>
              <a:t>Provenance of a dataset</a:t>
            </a:r>
          </a:p>
          <a:p>
            <a:r>
              <a:rPr lang="en-US" dirty="0" smtClean="0"/>
              <a:t>Process metadata</a:t>
            </a:r>
          </a:p>
          <a:p>
            <a:r>
              <a:rPr lang="en-US" dirty="0" smtClean="0"/>
              <a:t>Extended EML</a:t>
            </a:r>
          </a:p>
          <a:p>
            <a:pPr lvl="1"/>
            <a:r>
              <a:rPr lang="en-US" dirty="0" smtClean="0"/>
              <a:t>Descriptive and prescriptive</a:t>
            </a:r>
          </a:p>
          <a:p>
            <a:pPr lvl="1"/>
            <a:r>
              <a:rPr lang="en-US" dirty="0" smtClean="0"/>
              <a:t>EML-Reader in VisTrails and QGIS</a:t>
            </a:r>
          </a:p>
          <a:p>
            <a:pPr lvl="1"/>
            <a:r>
              <a:rPr lang="en-US" dirty="0" smtClean="0"/>
              <a:t>Narratives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069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ELSeWEB</a:t>
            </a:r>
            <a:endParaRPr lang="en-US" dirty="0"/>
          </a:p>
        </p:txBody>
      </p:sp>
      <p:pic>
        <p:nvPicPr>
          <p:cNvPr id="4" name="Picture 3" descr="EDAC-Banner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" r="82512"/>
          <a:stretch/>
        </p:blipFill>
        <p:spPr>
          <a:xfrm>
            <a:off x="5832239" y="3464217"/>
            <a:ext cx="1426669" cy="1236133"/>
          </a:xfrm>
          <a:prstGeom prst="rect">
            <a:avLst/>
          </a:prstGeom>
        </p:spPr>
      </p:pic>
      <p:pic>
        <p:nvPicPr>
          <p:cNvPr id="5" name="Picture 4" descr="UTE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00" y="2785498"/>
            <a:ext cx="1459025" cy="1122765"/>
          </a:xfrm>
          <a:prstGeom prst="rect">
            <a:avLst/>
          </a:prstGeom>
        </p:spPr>
      </p:pic>
      <p:pic>
        <p:nvPicPr>
          <p:cNvPr id="6" name="Picture 5" descr="cybershare_bann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170" b="18089"/>
          <a:stretch/>
        </p:blipFill>
        <p:spPr>
          <a:xfrm>
            <a:off x="2166011" y="3510229"/>
            <a:ext cx="1200295" cy="1236133"/>
          </a:xfrm>
          <a:prstGeom prst="rect">
            <a:avLst/>
          </a:prstGeom>
        </p:spPr>
      </p:pic>
      <p:pic>
        <p:nvPicPr>
          <p:cNvPr id="7" name="Picture 6" descr="UNM_Logo_Vert_Teal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48" y="2551327"/>
            <a:ext cx="1457784" cy="1122765"/>
          </a:xfrm>
          <a:prstGeom prst="rect">
            <a:avLst/>
          </a:prstGeom>
        </p:spPr>
      </p:pic>
      <p:pic>
        <p:nvPicPr>
          <p:cNvPr id="8" name="Picture 7" descr="KU_BI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301" y="4907696"/>
            <a:ext cx="2289370" cy="605453"/>
          </a:xfrm>
          <a:prstGeom prst="rect">
            <a:avLst/>
          </a:prstGeom>
        </p:spPr>
      </p:pic>
      <p:pic>
        <p:nvPicPr>
          <p:cNvPr id="3" name="Picture 2" descr="nasa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910" y="1677258"/>
            <a:ext cx="2471329" cy="199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83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 Outreach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ChangeThinking</a:t>
            </a:r>
          </a:p>
          <a:p>
            <a:r>
              <a:rPr lang="en-US" dirty="0" smtClean="0"/>
              <a:t>Impacts </a:t>
            </a:r>
            <a:r>
              <a:rPr lang="en-US" dirty="0"/>
              <a:t>of </a:t>
            </a:r>
            <a:r>
              <a:rPr lang="en-US" dirty="0" smtClean="0"/>
              <a:t>Climate Change	</a:t>
            </a:r>
          </a:p>
          <a:p>
            <a:r>
              <a:rPr lang="en-US" dirty="0" smtClean="0"/>
              <a:t>Learning Progressions</a:t>
            </a:r>
          </a:p>
          <a:p>
            <a:r>
              <a:rPr lang="en-US" dirty="0" smtClean="0"/>
              <a:t>Coordinated</a:t>
            </a:r>
          </a:p>
          <a:p>
            <a:pPr lvl="1"/>
            <a:r>
              <a:rPr lang="en-US" dirty="0" smtClean="0"/>
              <a:t>Curriculum</a:t>
            </a:r>
          </a:p>
          <a:p>
            <a:pPr lvl="1"/>
            <a:r>
              <a:rPr lang="en-US" dirty="0" smtClean="0"/>
              <a:t>Tools</a:t>
            </a:r>
          </a:p>
          <a:p>
            <a:pPr lvl="1"/>
            <a:r>
              <a:rPr lang="en-US" dirty="0" smtClean="0"/>
              <a:t>Assessment products</a:t>
            </a:r>
          </a:p>
          <a:p>
            <a:r>
              <a:rPr lang="en-US" dirty="0" smtClean="0"/>
              <a:t>Promote complex reasoning</a:t>
            </a:r>
          </a:p>
        </p:txBody>
      </p:sp>
      <p:pic>
        <p:nvPicPr>
          <p:cNvPr id="6" name="speciesdem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34661" y="2806705"/>
            <a:ext cx="4409339" cy="27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410" y="274638"/>
            <a:ext cx="8229600" cy="1143000"/>
          </a:xfrm>
        </p:spPr>
        <p:txBody>
          <a:bodyPr/>
          <a:lstStyle/>
          <a:p>
            <a:r>
              <a:rPr lang="en-US" dirty="0" smtClean="0"/>
              <a:t>Lifemapper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2" y="1544725"/>
            <a:ext cx="4809435" cy="106418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 err="1" smtClean="0"/>
              <a:t>LmSDM</a:t>
            </a:r>
            <a:r>
              <a:rPr lang="en-US" dirty="0" smtClean="0"/>
              <a:t>:</a:t>
            </a:r>
          </a:p>
          <a:p>
            <a:pPr marL="0" indent="0" algn="ctr">
              <a:buNone/>
            </a:pPr>
            <a:r>
              <a:rPr lang="en-US" dirty="0" smtClean="0"/>
              <a:t>Species Distribution Modeling</a:t>
            </a:r>
            <a:endParaRPr lang="en-US" dirty="0"/>
          </a:p>
        </p:txBody>
      </p:sp>
      <p:pic>
        <p:nvPicPr>
          <p:cNvPr id="4" name="Picture 3" descr="intrepid-explor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81" y="2642898"/>
            <a:ext cx="2921132" cy="164445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299265" y="1513365"/>
            <a:ext cx="3522308" cy="1089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r>
              <a:rPr lang="en-US" sz="3000" dirty="0" smtClean="0"/>
              <a:t>LmRAD: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3000" dirty="0" smtClean="0"/>
              <a:t>Range and Diversity</a:t>
            </a:r>
            <a:endParaRPr lang="en-US" sz="3000" dirty="0"/>
          </a:p>
        </p:txBody>
      </p:sp>
      <p:pic>
        <p:nvPicPr>
          <p:cNvPr id="6" name="Picture 5" descr="ecologicalModel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3"/>
          <a:stretch/>
        </p:blipFill>
        <p:spPr>
          <a:xfrm>
            <a:off x="5751453" y="2515576"/>
            <a:ext cx="2709525" cy="1442492"/>
          </a:xfrm>
          <a:prstGeom prst="rect">
            <a:avLst/>
          </a:prstGeom>
        </p:spPr>
      </p:pic>
      <p:pic>
        <p:nvPicPr>
          <p:cNvPr id="7" name="Picture 6" descr="predictiveMode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8" y="4449817"/>
            <a:ext cx="3262806" cy="186523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672672" y="4075242"/>
            <a:ext cx="3907506" cy="719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10" name="Picture 9" descr="proportionalSpeciesRichness_tran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671" y="3600085"/>
            <a:ext cx="2894950" cy="2239813"/>
          </a:xfrm>
          <a:prstGeom prst="rect">
            <a:avLst/>
          </a:prstGeom>
        </p:spPr>
      </p:pic>
      <p:pic>
        <p:nvPicPr>
          <p:cNvPr id="13" name="Picture 12" descr="perSiteRangeSize_tran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339" y="4647417"/>
            <a:ext cx="3087281" cy="238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0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GIS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20" y="1944698"/>
            <a:ext cx="838200" cy="838200"/>
          </a:xfrm>
          <a:prstGeom prst="rect">
            <a:avLst/>
          </a:prstGeom>
        </p:spPr>
      </p:pic>
      <p:pic>
        <p:nvPicPr>
          <p:cNvPr id="5" name="Picture 4" descr="VisTrails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03" y="3341753"/>
            <a:ext cx="756805" cy="739473"/>
          </a:xfrm>
          <a:prstGeom prst="rect">
            <a:avLst/>
          </a:prstGeom>
        </p:spPr>
      </p:pic>
      <p:pic>
        <p:nvPicPr>
          <p:cNvPr id="6" name="Picture 5" descr="dataone_logo.png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5638800"/>
            <a:ext cx="2209800" cy="532203"/>
          </a:xfrm>
          <a:prstGeom prst="rect">
            <a:avLst/>
          </a:prstGeom>
        </p:spPr>
      </p:pic>
      <p:pic>
        <p:nvPicPr>
          <p:cNvPr id="7" name="Picture 6" descr="google_logo.gif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648200"/>
            <a:ext cx="1750060" cy="660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00400" y="1524000"/>
            <a:ext cx="381000" cy="515264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miter lim="800000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/>
              <a:t>Web  Services</a:t>
            </a:r>
            <a:endParaRPr lang="en-US" sz="2800" dirty="0"/>
          </a:p>
        </p:txBody>
      </p:sp>
      <p:sp>
        <p:nvSpPr>
          <p:cNvPr id="9" name="Left-Right Arrow 8"/>
          <p:cNvSpPr/>
          <p:nvPr/>
        </p:nvSpPr>
        <p:spPr>
          <a:xfrm>
            <a:off x="3733800" y="2133600"/>
            <a:ext cx="2057400" cy="381000"/>
          </a:xfrm>
          <a:prstGeom prst="leftRightArrow">
            <a:avLst/>
          </a:prstGeom>
          <a:gradFill>
            <a:gsLst>
              <a:gs pos="0">
                <a:srgbClr val="709CF4"/>
              </a:gs>
              <a:gs pos="35000">
                <a:srgbClr val="BEC8FC"/>
              </a:gs>
              <a:gs pos="100000">
                <a:schemeClr val="accent5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12636" y="206758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</a:rPr>
              <a:t>QuantumGIS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93560" y="3413534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</a:rPr>
              <a:t>VisTrails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Left-Right Arrow 11"/>
          <p:cNvSpPr/>
          <p:nvPr/>
        </p:nvSpPr>
        <p:spPr>
          <a:xfrm>
            <a:off x="3733800" y="3531084"/>
            <a:ext cx="2057400" cy="381000"/>
          </a:xfrm>
          <a:prstGeom prst="leftRightArrow">
            <a:avLst/>
          </a:prstGeom>
          <a:gradFill>
            <a:gsLst>
              <a:gs pos="0">
                <a:srgbClr val="709CF4"/>
              </a:gs>
              <a:gs pos="35000">
                <a:srgbClr val="BEC8FC"/>
              </a:gs>
              <a:gs pos="100000">
                <a:schemeClr val="accent5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>
            <a:off x="3733800" y="4754139"/>
            <a:ext cx="2057400" cy="381000"/>
          </a:xfrm>
          <a:prstGeom prst="leftRightArrow">
            <a:avLst/>
          </a:prstGeom>
          <a:gradFill>
            <a:gsLst>
              <a:gs pos="0">
                <a:srgbClr val="709CF4"/>
              </a:gs>
              <a:gs pos="35000">
                <a:srgbClr val="BEC8FC"/>
              </a:gs>
              <a:gs pos="100000">
                <a:schemeClr val="accent5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3733800" y="5745038"/>
            <a:ext cx="2046514" cy="381000"/>
          </a:xfrm>
          <a:prstGeom prst="leftRightArrow">
            <a:avLst/>
          </a:prstGeom>
          <a:gradFill>
            <a:gsLst>
              <a:gs pos="0">
                <a:srgbClr val="709CF4"/>
              </a:gs>
              <a:gs pos="35000">
                <a:srgbClr val="BEC8FC"/>
              </a:gs>
              <a:gs pos="100000">
                <a:schemeClr val="accent5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71600" y="1524000"/>
            <a:ext cx="1828800" cy="5152644"/>
            <a:chOff x="-152400" y="1552956"/>
            <a:chExt cx="1828800" cy="5152644"/>
          </a:xfrm>
          <a:solidFill>
            <a:schemeClr val="bg1">
              <a:lumMod val="85000"/>
            </a:schemeClr>
          </a:solidFill>
        </p:grpSpPr>
        <p:sp>
          <p:nvSpPr>
            <p:cNvPr id="16" name="Rectangle 15"/>
            <p:cNvSpPr/>
            <p:nvPr/>
          </p:nvSpPr>
          <p:spPr>
            <a:xfrm>
              <a:off x="-152400" y="1552956"/>
              <a:ext cx="1828800" cy="515264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lifemapperlogo.jp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02" y="1752601"/>
              <a:ext cx="1385599" cy="1302045"/>
            </a:xfrm>
            <a:prstGeom prst="rect">
              <a:avLst/>
            </a:prstGeom>
            <a:grpFill/>
            <a:ln w="19050" cap="rnd"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8" name="Group 17"/>
            <p:cNvGrpSpPr/>
            <p:nvPr/>
          </p:nvGrpSpPr>
          <p:grpSpPr>
            <a:xfrm>
              <a:off x="86502" y="3886795"/>
              <a:ext cx="1362851" cy="533400"/>
              <a:chOff x="2886075" y="2362200"/>
              <a:chExt cx="1362851" cy="533400"/>
            </a:xfrm>
            <a:grpFill/>
          </p:grpSpPr>
          <p:sp>
            <p:nvSpPr>
              <p:cNvPr id="31" name="Rounded Rectangle 30"/>
              <p:cNvSpPr/>
              <p:nvPr/>
            </p:nvSpPr>
            <p:spPr>
              <a:xfrm>
                <a:off x="2886075" y="2362200"/>
                <a:ext cx="1362851" cy="533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048000" y="2444234"/>
                <a:ext cx="110450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Metadata</a:t>
                </a:r>
                <a:endParaRPr lang="en-US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6502" y="3207046"/>
              <a:ext cx="1362851" cy="533400"/>
              <a:chOff x="866775" y="2889766"/>
              <a:chExt cx="1362851" cy="533400"/>
            </a:xfrm>
            <a:grpFill/>
          </p:grpSpPr>
          <p:sp>
            <p:nvSpPr>
              <p:cNvPr id="29" name="Rounded Rectangle 28"/>
              <p:cNvSpPr/>
              <p:nvPr/>
            </p:nvSpPr>
            <p:spPr>
              <a:xfrm>
                <a:off x="866775" y="2889766"/>
                <a:ext cx="1362851" cy="533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249530" y="2971800"/>
                <a:ext cx="62514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Data</a:t>
                </a:r>
                <a:endParaRPr lang="en-US" dirty="0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6502" y="4566544"/>
              <a:ext cx="1362851" cy="533400"/>
              <a:chOff x="2886075" y="2362200"/>
              <a:chExt cx="1362851" cy="533400"/>
            </a:xfrm>
            <a:grpFill/>
          </p:grpSpPr>
          <p:sp>
            <p:nvSpPr>
              <p:cNvPr id="27" name="Rounded Rectangle 26"/>
              <p:cNvSpPr/>
              <p:nvPr/>
            </p:nvSpPr>
            <p:spPr>
              <a:xfrm>
                <a:off x="2886075" y="2362200"/>
                <a:ext cx="1362851" cy="533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048000" y="2444234"/>
                <a:ext cx="9412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Analysis</a:t>
                </a:r>
                <a:endParaRPr lang="en-US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6200" y="5246293"/>
              <a:ext cx="1373153" cy="533400"/>
              <a:chOff x="904098" y="5109777"/>
              <a:chExt cx="1373153" cy="533400"/>
            </a:xfrm>
            <a:grpFill/>
          </p:grpSpPr>
          <p:sp>
            <p:nvSpPr>
              <p:cNvPr id="25" name="Rounded Rectangle 24"/>
              <p:cNvSpPr/>
              <p:nvPr/>
            </p:nvSpPr>
            <p:spPr>
              <a:xfrm>
                <a:off x="904098" y="5109777"/>
                <a:ext cx="1373153" cy="533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04098" y="5191811"/>
                <a:ext cx="137315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Visualization</a:t>
                </a:r>
                <a:endParaRPr lang="en-US" dirty="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76200" y="5926042"/>
              <a:ext cx="1373153" cy="533400"/>
              <a:chOff x="2723373" y="4465762"/>
              <a:chExt cx="1373153" cy="533400"/>
            </a:xfrm>
            <a:grpFill/>
          </p:grpSpPr>
          <p:sp>
            <p:nvSpPr>
              <p:cNvPr id="23" name="Rounded Rectangle 22"/>
              <p:cNvSpPr/>
              <p:nvPr/>
            </p:nvSpPr>
            <p:spPr>
              <a:xfrm>
                <a:off x="2723373" y="4465762"/>
                <a:ext cx="1373153" cy="533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895600" y="4572000"/>
                <a:ext cx="106347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Narrative</a:t>
                </a:r>
                <a:endParaRPr lang="en-US" dirty="0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4264968" y="1512326"/>
            <a:ext cx="917013" cy="5208236"/>
            <a:chOff x="4270214" y="1484530"/>
            <a:chExt cx="917013" cy="5208236"/>
          </a:xfrm>
        </p:grpSpPr>
        <p:sp>
          <p:nvSpPr>
            <p:cNvPr id="34" name="Cloud 33"/>
            <p:cNvSpPr/>
            <p:nvPr/>
          </p:nvSpPr>
          <p:spPr>
            <a:xfrm>
              <a:off x="4270214" y="1484530"/>
              <a:ext cx="917013" cy="5208236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3600937" y="3567895"/>
              <a:ext cx="22206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Tekton Pro" pitchFamily="34" charset="0"/>
                </a:rPr>
                <a:t>Internet</a:t>
              </a:r>
              <a:endParaRPr lang="en-US" sz="3600" dirty="0">
                <a:latin typeface="Tekton Pro" pitchFamily="34" charset="0"/>
              </a:endParaRPr>
            </a:p>
          </p:txBody>
        </p:sp>
      </p:grpSp>
      <p:sp>
        <p:nvSpPr>
          <p:cNvPr id="101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7289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Mix and Match</a:t>
            </a:r>
            <a:endParaRPr lang="en-US" dirty="0"/>
          </a:p>
        </p:txBody>
      </p:sp>
      <p:pic>
        <p:nvPicPr>
          <p:cNvPr id="2" name="Picture 1" descr="owl_logo_new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09" y="31360"/>
            <a:ext cx="20828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52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Lifemapper funded by: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0616" y="1756150"/>
            <a:ext cx="6064710" cy="324574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en-US" dirty="0" smtClean="0"/>
              <a:t>U.S. National </a:t>
            </a:r>
            <a:r>
              <a:rPr lang="en-US" dirty="0"/>
              <a:t>Science </a:t>
            </a:r>
            <a:r>
              <a:rPr lang="en-US" dirty="0" smtClean="0"/>
              <a:t>Foundation </a:t>
            </a:r>
            <a:br>
              <a:rPr lang="en-US" dirty="0" smtClean="0"/>
            </a:br>
            <a:r>
              <a:rPr lang="en-US" dirty="0" smtClean="0"/>
              <a:t>NSF EPSCoR 0553722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 smtClean="0"/>
              <a:t>NSF EPSCoR 0919443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 smtClean="0"/>
              <a:t>EHR/DRL 0918590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 smtClean="0"/>
              <a:t>BIO/DBI 0851290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dirty="0" smtClean="0"/>
              <a:t>OCI/CI-TEAM 0753336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01545" y="5237089"/>
            <a:ext cx="5943665" cy="1202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hlinkClick r:id="rId3"/>
              </a:rPr>
              <a:t>http://www.lifemapper.org</a:t>
            </a:r>
            <a:endParaRPr lang="en-US" dirty="0" smtClean="0"/>
          </a:p>
          <a:p>
            <a:pPr marL="0" indent="0" algn="ctr">
              <a:buFont typeface="Arial"/>
              <a:buNone/>
            </a:pPr>
            <a:r>
              <a:rPr lang="en-US" dirty="0" err="1" smtClean="0"/>
              <a:t>astewart@ku.edu</a:t>
            </a:r>
            <a:endParaRPr lang="en-US" dirty="0"/>
          </a:p>
        </p:txBody>
      </p:sp>
      <p:pic>
        <p:nvPicPr>
          <p:cNvPr id="7" name="Picture 6" descr="ns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6" y="2279797"/>
            <a:ext cx="1157633" cy="1210253"/>
          </a:xfrm>
          <a:prstGeom prst="rect">
            <a:avLst/>
          </a:prstGeom>
        </p:spPr>
      </p:pic>
      <p:pic>
        <p:nvPicPr>
          <p:cNvPr id="8" name="Picture 7" descr="nsf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066" y="2279797"/>
            <a:ext cx="1157633" cy="121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49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2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Integrate &amp; Catalog for </a:t>
            </a:r>
            <a:br>
              <a:rPr lang="en-US" dirty="0" smtClean="0"/>
            </a:br>
            <a:r>
              <a:rPr lang="en-US" dirty="0" smtClean="0"/>
              <a:t>Transparent, Repeatable Science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263774" y="1688373"/>
            <a:ext cx="2527177" cy="2286000"/>
            <a:chOff x="6017580" y="1828800"/>
            <a:chExt cx="2527177" cy="2286000"/>
          </a:xfrm>
        </p:grpSpPr>
        <p:sp>
          <p:nvSpPr>
            <p:cNvPr id="16" name="Rectangle 15"/>
            <p:cNvSpPr/>
            <p:nvPr/>
          </p:nvSpPr>
          <p:spPr>
            <a:xfrm>
              <a:off x="6017580" y="2286000"/>
              <a:ext cx="2514600" cy="18288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30157" y="1828800"/>
              <a:ext cx="2514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Integration</a:t>
              </a:r>
            </a:p>
          </p:txBody>
        </p:sp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3435" y="2390903"/>
              <a:ext cx="2428043" cy="388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7871" y="2895600"/>
              <a:ext cx="2315633" cy="1143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1539233" y="4177117"/>
            <a:ext cx="2486587" cy="2300056"/>
            <a:chOff x="3379006" y="4267200"/>
            <a:chExt cx="2486587" cy="2300056"/>
          </a:xfrm>
        </p:grpSpPr>
        <p:sp>
          <p:nvSpPr>
            <p:cNvPr id="12" name="Rectangle 11"/>
            <p:cNvSpPr/>
            <p:nvPr/>
          </p:nvSpPr>
          <p:spPr>
            <a:xfrm>
              <a:off x="3379006" y="4738456"/>
              <a:ext cx="2474212" cy="18288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91381" y="4267200"/>
              <a:ext cx="24742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Archiving</a:t>
              </a:r>
              <a:endParaRPr lang="en-US" sz="2000" b="1" dirty="0">
                <a:solidFill>
                  <a:schemeClr val="accent3">
                    <a:lumMod val="50000"/>
                  </a:schemeClr>
                </a:solidFill>
                <a:latin typeface="+mj-lt"/>
              </a:endParaRPr>
            </a:p>
          </p:txBody>
        </p:sp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7473" y="4876800"/>
              <a:ext cx="2322028" cy="381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7297" y="5336964"/>
              <a:ext cx="819973" cy="11226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10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725" y="5342213"/>
              <a:ext cx="1362726" cy="621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4692412" y="6052066"/>
              <a:ext cx="701782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EEML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33893" y="4005733"/>
            <a:ext cx="2516820" cy="2486025"/>
            <a:chOff x="6017580" y="4067175"/>
            <a:chExt cx="2516820" cy="2486025"/>
          </a:xfrm>
        </p:grpSpPr>
        <p:sp>
          <p:nvSpPr>
            <p:cNvPr id="20" name="Rectangle 19"/>
            <p:cNvSpPr/>
            <p:nvPr/>
          </p:nvSpPr>
          <p:spPr>
            <a:xfrm>
              <a:off x="6019800" y="4724400"/>
              <a:ext cx="2514600" cy="182880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7580" y="4067175"/>
              <a:ext cx="2514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accent3">
                      <a:lumMod val="50000"/>
                    </a:schemeClr>
                  </a:solidFill>
                  <a:latin typeface="+mj-lt"/>
                </a:rPr>
                <a:t>Repeatable Transparent Science</a:t>
              </a:r>
              <a:endParaRPr lang="en-US" sz="2000" b="1" dirty="0">
                <a:solidFill>
                  <a:schemeClr val="accent3">
                    <a:lumMod val="50000"/>
                  </a:schemeClr>
                </a:solidFill>
                <a:latin typeface="+mj-lt"/>
              </a:endParaRPr>
            </a:p>
          </p:txBody>
        </p: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4900" y="5118416"/>
              <a:ext cx="2404399" cy="1341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097868" y="4786307"/>
              <a:ext cx="2403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Ellison, A. 2010.  J. Ecology</a:t>
              </a:r>
              <a:endParaRPr lang="en-US" sz="1400" dirty="0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>
              <a:off x="7277100" y="6322814"/>
              <a:ext cx="27622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7268406" y="6255782"/>
              <a:ext cx="27622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7287457" y="5667145"/>
              <a:ext cx="27622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7287457" y="5300609"/>
              <a:ext cx="27622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7287457" y="5557838"/>
              <a:ext cx="27622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567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GIS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20" y="1944698"/>
            <a:ext cx="838200" cy="838200"/>
          </a:xfrm>
          <a:prstGeom prst="rect">
            <a:avLst/>
          </a:prstGeom>
        </p:spPr>
      </p:pic>
      <p:pic>
        <p:nvPicPr>
          <p:cNvPr id="5" name="Picture 4" descr="VisTrails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803" y="3341753"/>
            <a:ext cx="756805" cy="739473"/>
          </a:xfrm>
          <a:prstGeom prst="rect">
            <a:avLst/>
          </a:prstGeom>
        </p:spPr>
      </p:pic>
      <p:pic>
        <p:nvPicPr>
          <p:cNvPr id="6" name="Picture 5" descr="dataone_logo.png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5638800"/>
            <a:ext cx="2209800" cy="532203"/>
          </a:xfrm>
          <a:prstGeom prst="rect">
            <a:avLst/>
          </a:prstGeom>
        </p:spPr>
      </p:pic>
      <p:pic>
        <p:nvPicPr>
          <p:cNvPr id="7" name="Picture 6" descr="google_logo.gif"/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648200"/>
            <a:ext cx="1750060" cy="660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00400" y="1524000"/>
            <a:ext cx="381000" cy="515264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miter lim="800000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2800" dirty="0" smtClean="0"/>
              <a:t>Web  Services</a:t>
            </a:r>
            <a:endParaRPr lang="en-US" sz="2800" dirty="0"/>
          </a:p>
        </p:txBody>
      </p:sp>
      <p:sp>
        <p:nvSpPr>
          <p:cNvPr id="9" name="Left-Right Arrow 8"/>
          <p:cNvSpPr/>
          <p:nvPr/>
        </p:nvSpPr>
        <p:spPr>
          <a:xfrm>
            <a:off x="3733800" y="2133600"/>
            <a:ext cx="2057400" cy="381000"/>
          </a:xfrm>
          <a:prstGeom prst="leftRightArrow">
            <a:avLst/>
          </a:prstGeom>
          <a:gradFill>
            <a:gsLst>
              <a:gs pos="0">
                <a:srgbClr val="709CF4"/>
              </a:gs>
              <a:gs pos="35000">
                <a:srgbClr val="BEC8FC"/>
              </a:gs>
              <a:gs pos="100000">
                <a:schemeClr val="accent5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12636" y="206758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</a:rPr>
              <a:t>QuantumGIS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93560" y="3413534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tx2">
                    <a:lumMod val="75000"/>
                  </a:schemeClr>
                </a:solidFill>
              </a:rPr>
              <a:t>VisTrails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Left-Right Arrow 11"/>
          <p:cNvSpPr/>
          <p:nvPr/>
        </p:nvSpPr>
        <p:spPr>
          <a:xfrm>
            <a:off x="3733800" y="3531084"/>
            <a:ext cx="2057400" cy="381000"/>
          </a:xfrm>
          <a:prstGeom prst="leftRightArrow">
            <a:avLst/>
          </a:prstGeom>
          <a:gradFill>
            <a:gsLst>
              <a:gs pos="0">
                <a:srgbClr val="709CF4"/>
              </a:gs>
              <a:gs pos="35000">
                <a:srgbClr val="BEC8FC"/>
              </a:gs>
              <a:gs pos="100000">
                <a:schemeClr val="accent5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>
            <a:off x="3733800" y="4754139"/>
            <a:ext cx="2057400" cy="381000"/>
          </a:xfrm>
          <a:prstGeom prst="leftRightArrow">
            <a:avLst/>
          </a:prstGeom>
          <a:gradFill>
            <a:gsLst>
              <a:gs pos="0">
                <a:srgbClr val="709CF4"/>
              </a:gs>
              <a:gs pos="35000">
                <a:srgbClr val="BEC8FC"/>
              </a:gs>
              <a:gs pos="100000">
                <a:schemeClr val="accent5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3733800" y="5745038"/>
            <a:ext cx="2046514" cy="381000"/>
          </a:xfrm>
          <a:prstGeom prst="leftRightArrow">
            <a:avLst/>
          </a:prstGeom>
          <a:gradFill>
            <a:gsLst>
              <a:gs pos="0">
                <a:srgbClr val="709CF4"/>
              </a:gs>
              <a:gs pos="35000">
                <a:srgbClr val="BEC8FC"/>
              </a:gs>
              <a:gs pos="100000">
                <a:schemeClr val="accent5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371600" y="1524000"/>
            <a:ext cx="1828800" cy="5152644"/>
            <a:chOff x="-152400" y="1552956"/>
            <a:chExt cx="1828800" cy="5152644"/>
          </a:xfrm>
          <a:solidFill>
            <a:schemeClr val="bg1">
              <a:lumMod val="85000"/>
            </a:schemeClr>
          </a:solidFill>
        </p:grpSpPr>
        <p:sp>
          <p:nvSpPr>
            <p:cNvPr id="16" name="Rectangle 15"/>
            <p:cNvSpPr/>
            <p:nvPr/>
          </p:nvSpPr>
          <p:spPr>
            <a:xfrm>
              <a:off x="-152400" y="1552956"/>
              <a:ext cx="1828800" cy="515264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lifemapperlogo.jp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02" y="1752601"/>
              <a:ext cx="1385599" cy="1302045"/>
            </a:xfrm>
            <a:prstGeom prst="rect">
              <a:avLst/>
            </a:prstGeom>
            <a:grpFill/>
            <a:ln w="19050" cap="rnd"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8" name="Group 17"/>
            <p:cNvGrpSpPr/>
            <p:nvPr/>
          </p:nvGrpSpPr>
          <p:grpSpPr>
            <a:xfrm>
              <a:off x="86502" y="3886795"/>
              <a:ext cx="1362851" cy="533400"/>
              <a:chOff x="2886075" y="2362200"/>
              <a:chExt cx="1362851" cy="533400"/>
            </a:xfrm>
            <a:grpFill/>
          </p:grpSpPr>
          <p:sp>
            <p:nvSpPr>
              <p:cNvPr id="31" name="Rounded Rectangle 30"/>
              <p:cNvSpPr/>
              <p:nvPr/>
            </p:nvSpPr>
            <p:spPr>
              <a:xfrm>
                <a:off x="2886075" y="2362200"/>
                <a:ext cx="1362851" cy="533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048000" y="2444234"/>
                <a:ext cx="110450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Metadata</a:t>
                </a:r>
                <a:endParaRPr lang="en-US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86502" y="3207046"/>
              <a:ext cx="1362851" cy="533400"/>
              <a:chOff x="866775" y="2889766"/>
              <a:chExt cx="1362851" cy="533400"/>
            </a:xfrm>
            <a:grpFill/>
          </p:grpSpPr>
          <p:sp>
            <p:nvSpPr>
              <p:cNvPr id="29" name="Rounded Rectangle 28"/>
              <p:cNvSpPr/>
              <p:nvPr/>
            </p:nvSpPr>
            <p:spPr>
              <a:xfrm>
                <a:off x="866775" y="2889766"/>
                <a:ext cx="1362851" cy="533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249530" y="2971800"/>
                <a:ext cx="62514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Data</a:t>
                </a:r>
                <a:endParaRPr lang="en-US" dirty="0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86502" y="4566544"/>
              <a:ext cx="1362851" cy="533400"/>
              <a:chOff x="2886075" y="2362200"/>
              <a:chExt cx="1362851" cy="533400"/>
            </a:xfrm>
            <a:grpFill/>
          </p:grpSpPr>
          <p:sp>
            <p:nvSpPr>
              <p:cNvPr id="27" name="Rounded Rectangle 26"/>
              <p:cNvSpPr/>
              <p:nvPr/>
            </p:nvSpPr>
            <p:spPr>
              <a:xfrm>
                <a:off x="2886075" y="2362200"/>
                <a:ext cx="1362851" cy="533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048000" y="2444234"/>
                <a:ext cx="94128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Analysis</a:t>
                </a:r>
                <a:endParaRPr lang="en-US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6200" y="5246293"/>
              <a:ext cx="1373153" cy="533400"/>
              <a:chOff x="904098" y="5109777"/>
              <a:chExt cx="1373153" cy="533400"/>
            </a:xfrm>
            <a:grpFill/>
          </p:grpSpPr>
          <p:sp>
            <p:nvSpPr>
              <p:cNvPr id="25" name="Rounded Rectangle 24"/>
              <p:cNvSpPr/>
              <p:nvPr/>
            </p:nvSpPr>
            <p:spPr>
              <a:xfrm>
                <a:off x="904098" y="5109777"/>
                <a:ext cx="1373153" cy="533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904098" y="5191811"/>
                <a:ext cx="137315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Visualization</a:t>
                </a:r>
                <a:endParaRPr lang="en-US" dirty="0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76200" y="5926042"/>
              <a:ext cx="1373153" cy="533400"/>
              <a:chOff x="2723373" y="4465762"/>
              <a:chExt cx="1373153" cy="533400"/>
            </a:xfrm>
            <a:grpFill/>
          </p:grpSpPr>
          <p:sp>
            <p:nvSpPr>
              <p:cNvPr id="23" name="Rounded Rectangle 22"/>
              <p:cNvSpPr/>
              <p:nvPr/>
            </p:nvSpPr>
            <p:spPr>
              <a:xfrm>
                <a:off x="2723373" y="4465762"/>
                <a:ext cx="1373153" cy="533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895600" y="4572000"/>
                <a:ext cx="106347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Narrative</a:t>
                </a:r>
                <a:endParaRPr lang="en-US" dirty="0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4264968" y="1512326"/>
            <a:ext cx="917013" cy="5208236"/>
            <a:chOff x="4270214" y="1484530"/>
            <a:chExt cx="917013" cy="5208236"/>
          </a:xfrm>
        </p:grpSpPr>
        <p:sp>
          <p:nvSpPr>
            <p:cNvPr id="34" name="Cloud 33"/>
            <p:cNvSpPr/>
            <p:nvPr/>
          </p:nvSpPr>
          <p:spPr>
            <a:xfrm>
              <a:off x="4270214" y="1484530"/>
              <a:ext cx="917013" cy="5208236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3600937" y="3567895"/>
              <a:ext cx="22206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Tekton Pro" pitchFamily="34" charset="0"/>
                </a:rPr>
                <a:t>Internet</a:t>
              </a:r>
              <a:endParaRPr lang="en-US" sz="3600" dirty="0">
                <a:latin typeface="Tekton Pro" pitchFamily="34" charset="0"/>
              </a:endParaRPr>
            </a:p>
          </p:txBody>
        </p:sp>
      </p:grpSp>
      <p:sp>
        <p:nvSpPr>
          <p:cNvPr id="101" name="Title 1"/>
          <p:cNvSpPr>
            <a:spLocks noGrp="1"/>
          </p:cNvSpPr>
          <p:nvPr>
            <p:ph type="title"/>
          </p:nvPr>
        </p:nvSpPr>
        <p:spPr>
          <a:xfrm>
            <a:off x="1600200" y="152400"/>
            <a:ext cx="7289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Lifemapper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230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xe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185" y="3223083"/>
            <a:ext cx="1307553" cy="1307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Lifemapper Back-end</a:t>
            </a:r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396194" y="2026080"/>
            <a:ext cx="959015" cy="764238"/>
            <a:chOff x="529477" y="1128051"/>
            <a:chExt cx="4935675" cy="3933234"/>
          </a:xfrm>
        </p:grpSpPr>
        <p:pic>
          <p:nvPicPr>
            <p:cNvPr id="73" name="Picture 72" descr="lotu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477" y="3229376"/>
              <a:ext cx="2145864" cy="1831909"/>
            </a:xfrm>
            <a:prstGeom prst="rect">
              <a:avLst/>
            </a:prstGeom>
          </p:spPr>
        </p:pic>
        <p:pic>
          <p:nvPicPr>
            <p:cNvPr id="74" name="Picture 73" descr="wolf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3268" y="2186252"/>
              <a:ext cx="2145864" cy="1831909"/>
            </a:xfrm>
            <a:prstGeom prst="rect">
              <a:avLst/>
            </a:prstGeom>
          </p:spPr>
        </p:pic>
        <p:pic>
          <p:nvPicPr>
            <p:cNvPr id="75" name="Picture 74" descr="snake_big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9288" y="1128051"/>
              <a:ext cx="2145864" cy="1831909"/>
            </a:xfrm>
            <a:prstGeom prst="rect">
              <a:avLst/>
            </a:prstGeom>
          </p:spPr>
        </p:pic>
      </p:grpSp>
      <p:pic>
        <p:nvPicPr>
          <p:cNvPr id="76" name="Picture 75" descr="climate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77" y="1916404"/>
            <a:ext cx="914400" cy="508000"/>
          </a:xfrm>
          <a:prstGeom prst="rect">
            <a:avLst/>
          </a:prstGeom>
        </p:spPr>
      </p:pic>
      <p:pic>
        <p:nvPicPr>
          <p:cNvPr id="78" name="Picture 77" descr="nodeswithtransparentlogo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2" t="-6223" r="13985" b="13158"/>
          <a:stretch/>
        </p:blipFill>
        <p:spPr>
          <a:xfrm>
            <a:off x="4835000" y="2398043"/>
            <a:ext cx="1811865" cy="2852670"/>
          </a:xfrm>
          <a:prstGeom prst="rect">
            <a:avLst/>
          </a:prstGeom>
        </p:spPr>
      </p:pic>
      <p:pic>
        <p:nvPicPr>
          <p:cNvPr id="77" name="Picture 76" descr="distorted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4" y="2981795"/>
            <a:ext cx="1970698" cy="1970698"/>
          </a:xfrm>
          <a:prstGeom prst="rect">
            <a:avLst/>
          </a:prstGeom>
        </p:spPr>
      </p:pic>
      <p:pic>
        <p:nvPicPr>
          <p:cNvPr id="86" name="Picture 85" descr="mapwithpatchesversion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89" y="2453943"/>
            <a:ext cx="914400" cy="482600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287141" y="5165521"/>
            <a:ext cx="23138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Data Archive</a:t>
            </a:r>
            <a:endParaRPr lang="en-US" sz="3200" dirty="0"/>
          </a:p>
        </p:txBody>
      </p:sp>
      <p:sp>
        <p:nvSpPr>
          <p:cNvPr id="91" name="TextBox 90"/>
          <p:cNvSpPr txBox="1"/>
          <p:nvPr/>
        </p:nvSpPr>
        <p:spPr>
          <a:xfrm>
            <a:off x="3837470" y="5301738"/>
            <a:ext cx="35141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Compute Resources</a:t>
            </a:r>
            <a:endParaRPr lang="en-US" sz="3200" dirty="0"/>
          </a:p>
        </p:txBody>
      </p:sp>
      <p:sp>
        <p:nvSpPr>
          <p:cNvPr id="93" name="TextBox 92"/>
          <p:cNvSpPr txBox="1"/>
          <p:nvPr/>
        </p:nvSpPr>
        <p:spPr>
          <a:xfrm>
            <a:off x="2866973" y="2587636"/>
            <a:ext cx="15187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Pipeline</a:t>
            </a:r>
            <a:endParaRPr lang="en-US" sz="3200" dirty="0"/>
          </a:p>
        </p:txBody>
      </p:sp>
      <p:sp>
        <p:nvSpPr>
          <p:cNvPr id="3" name="Left-Right Arrow 2"/>
          <p:cNvSpPr/>
          <p:nvPr/>
        </p:nvSpPr>
        <p:spPr>
          <a:xfrm>
            <a:off x="4023776" y="3564750"/>
            <a:ext cx="811223" cy="484632"/>
          </a:xfrm>
          <a:prstGeom prst="leftRightArrow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/>
          <p:cNvSpPr/>
          <p:nvPr/>
        </p:nvSpPr>
        <p:spPr>
          <a:xfrm>
            <a:off x="2238340" y="3564750"/>
            <a:ext cx="940196" cy="484632"/>
          </a:xfrm>
          <a:prstGeom prst="leftRightArrow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706665" y="2612529"/>
            <a:ext cx="980135" cy="2285405"/>
            <a:chOff x="1371600" y="1524000"/>
            <a:chExt cx="2209800" cy="5152644"/>
          </a:xfrm>
        </p:grpSpPr>
        <p:sp>
          <p:nvSpPr>
            <p:cNvPr id="40" name="Rectangle 39"/>
            <p:cNvSpPr/>
            <p:nvPr/>
          </p:nvSpPr>
          <p:spPr>
            <a:xfrm>
              <a:off x="3200400" y="1524000"/>
              <a:ext cx="381000" cy="51526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miter lim="800000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371600" y="1524000"/>
              <a:ext cx="1828800" cy="5152644"/>
              <a:chOff x="-152400" y="1552956"/>
              <a:chExt cx="1828800" cy="5152644"/>
            </a:xfrm>
            <a:solidFill>
              <a:schemeClr val="bg1">
                <a:lumMod val="85000"/>
              </a:schemeClr>
            </a:solidFill>
          </p:grpSpPr>
          <p:sp>
            <p:nvSpPr>
              <p:cNvPr id="42" name="Rectangle 41"/>
              <p:cNvSpPr/>
              <p:nvPr/>
            </p:nvSpPr>
            <p:spPr>
              <a:xfrm>
                <a:off x="-152400" y="1552956"/>
                <a:ext cx="1828800" cy="515264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 descr="lifemapperlogo.jpg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02" y="1752601"/>
                <a:ext cx="1385599" cy="1302045"/>
              </a:xfrm>
              <a:prstGeom prst="rect">
                <a:avLst/>
              </a:prstGeom>
              <a:grp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</a:ln>
              <a:effectLst>
                <a:outerShdw blurRad="50800" dist="127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4" name="Rounded Rectangle 43"/>
              <p:cNvSpPr/>
              <p:nvPr/>
            </p:nvSpPr>
            <p:spPr>
              <a:xfrm>
                <a:off x="86502" y="3886795"/>
                <a:ext cx="1362851" cy="533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>
                <a:off x="86502" y="3207046"/>
                <a:ext cx="1362851" cy="533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>
                <a:off x="86502" y="4566544"/>
                <a:ext cx="1362851" cy="533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76200" y="5246293"/>
                <a:ext cx="1373153" cy="533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76200" y="5926042"/>
                <a:ext cx="1373153" cy="533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9" name="Right Brace 48"/>
          <p:cNvSpPr/>
          <p:nvPr/>
        </p:nvSpPr>
        <p:spPr>
          <a:xfrm>
            <a:off x="7119220" y="1916404"/>
            <a:ext cx="401428" cy="3970110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52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Lifemapper </a:t>
            </a:r>
            <a:r>
              <a:rPr lang="en-US" dirty="0" smtClean="0"/>
              <a:t>Clients</a:t>
            </a:r>
            <a:endParaRPr lang="en-US" dirty="0"/>
          </a:p>
        </p:txBody>
      </p:sp>
      <p:pic>
        <p:nvPicPr>
          <p:cNvPr id="29" name="Picture 28" descr="dataone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72" y="5537060"/>
            <a:ext cx="1324117" cy="31889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4646103" y="2012049"/>
            <a:ext cx="662641" cy="3160380"/>
            <a:chOff x="5309635" y="1512326"/>
            <a:chExt cx="787400" cy="3755401"/>
          </a:xfrm>
        </p:grpSpPr>
        <p:pic>
          <p:nvPicPr>
            <p:cNvPr id="26" name="Picture 25" descr="QGISLog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823" y="4505515"/>
              <a:ext cx="762212" cy="762212"/>
            </a:xfrm>
            <a:prstGeom prst="rect">
              <a:avLst/>
            </a:prstGeom>
          </p:spPr>
        </p:pic>
        <p:pic>
          <p:nvPicPr>
            <p:cNvPr id="27" name="Picture 26" descr="VisTrailsLogo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635" y="3482828"/>
              <a:ext cx="787400" cy="769368"/>
            </a:xfrm>
            <a:prstGeom prst="rect">
              <a:avLst/>
            </a:prstGeom>
          </p:spPr>
        </p:pic>
        <p:pic>
          <p:nvPicPr>
            <p:cNvPr id="6" name="Picture 5" descr="MorphoButterfly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635" y="1512326"/>
              <a:ext cx="719825" cy="719825"/>
            </a:xfrm>
            <a:prstGeom prst="rect">
              <a:avLst/>
            </a:prstGeom>
          </p:spPr>
        </p:pic>
        <p:pic>
          <p:nvPicPr>
            <p:cNvPr id="9" name="Picture 8" descr="metacat-logo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635" y="2485471"/>
              <a:ext cx="744037" cy="744037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1268441" y="2592125"/>
            <a:ext cx="980135" cy="2285405"/>
            <a:chOff x="1371600" y="1524000"/>
            <a:chExt cx="2209800" cy="5152644"/>
          </a:xfrm>
        </p:grpSpPr>
        <p:sp>
          <p:nvSpPr>
            <p:cNvPr id="66" name="Rectangle 65"/>
            <p:cNvSpPr/>
            <p:nvPr/>
          </p:nvSpPr>
          <p:spPr>
            <a:xfrm>
              <a:off x="3200400" y="1524000"/>
              <a:ext cx="381000" cy="51526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>
              <a:miter lim="800000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371600" y="1524000"/>
              <a:ext cx="1828800" cy="5152644"/>
              <a:chOff x="-152400" y="1552956"/>
              <a:chExt cx="1828800" cy="5152644"/>
            </a:xfrm>
            <a:solidFill>
              <a:schemeClr val="bg1">
                <a:lumMod val="85000"/>
              </a:schemeClr>
            </a:solidFill>
          </p:grpSpPr>
          <p:sp>
            <p:nvSpPr>
              <p:cNvPr id="68" name="Rectangle 67"/>
              <p:cNvSpPr/>
              <p:nvPr/>
            </p:nvSpPr>
            <p:spPr>
              <a:xfrm>
                <a:off x="-152400" y="1552956"/>
                <a:ext cx="1828800" cy="515264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9" name="Picture 68" descr="lifemapperlogo.jpg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02" y="1752601"/>
                <a:ext cx="1385599" cy="1302045"/>
              </a:xfrm>
              <a:prstGeom prst="rect">
                <a:avLst/>
              </a:prstGeom>
              <a:grpFill/>
              <a:ln w="19050" cap="rnd">
                <a:solidFill>
                  <a:schemeClr val="tx2">
                    <a:lumMod val="60000"/>
                    <a:lumOff val="40000"/>
                  </a:schemeClr>
                </a:solidFill>
              </a:ln>
              <a:effectLst>
                <a:outerShdw blurRad="50800" dist="127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0" name="Rounded Rectangle 69"/>
              <p:cNvSpPr/>
              <p:nvPr/>
            </p:nvSpPr>
            <p:spPr>
              <a:xfrm>
                <a:off x="86502" y="3886795"/>
                <a:ext cx="1362851" cy="533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ounded Rectangle 70"/>
              <p:cNvSpPr/>
              <p:nvPr/>
            </p:nvSpPr>
            <p:spPr>
              <a:xfrm>
                <a:off x="86502" y="3207046"/>
                <a:ext cx="1362851" cy="533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86502" y="4566544"/>
                <a:ext cx="1362851" cy="533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ounded Rectangle 72"/>
              <p:cNvSpPr/>
              <p:nvPr/>
            </p:nvSpPr>
            <p:spPr>
              <a:xfrm>
                <a:off x="76200" y="5246293"/>
                <a:ext cx="1373153" cy="533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76200" y="5926042"/>
                <a:ext cx="1373153" cy="533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3068775" y="1434379"/>
            <a:ext cx="917013" cy="5208236"/>
            <a:chOff x="4270214" y="1484530"/>
            <a:chExt cx="917013" cy="5208236"/>
          </a:xfrm>
          <a:solidFill>
            <a:schemeClr val="bg1">
              <a:lumMod val="85000"/>
            </a:schemeClr>
          </a:solidFill>
        </p:grpSpPr>
        <p:sp>
          <p:nvSpPr>
            <p:cNvPr id="81" name="Cloud 80"/>
            <p:cNvSpPr/>
            <p:nvPr/>
          </p:nvSpPr>
          <p:spPr>
            <a:xfrm>
              <a:off x="4270214" y="1484530"/>
              <a:ext cx="917013" cy="5208236"/>
            </a:xfrm>
            <a:prstGeom prst="clou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 rot="16200000">
              <a:off x="3600937" y="3567895"/>
              <a:ext cx="222068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Tekton Pro" pitchFamily="34" charset="0"/>
                </a:rPr>
                <a:t>Internet</a:t>
              </a:r>
              <a:endParaRPr lang="en-US" sz="3600" dirty="0">
                <a:latin typeface="Tekton Pro" pitchFamily="34" charset="0"/>
              </a:endParaRPr>
            </a:p>
          </p:txBody>
        </p:sp>
      </p:grpSp>
      <p:pic>
        <p:nvPicPr>
          <p:cNvPr id="12" name="Picture 11" descr="ecologistfromflickerpostedatthebignm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406" y="2263634"/>
            <a:ext cx="2035670" cy="1347613"/>
          </a:xfrm>
          <a:prstGeom prst="rect">
            <a:avLst/>
          </a:prstGeom>
        </p:spPr>
      </p:pic>
      <p:pic>
        <p:nvPicPr>
          <p:cNvPr id="11" name="Picture 10" descr="Science-Research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038" y="3191736"/>
            <a:ext cx="2035671" cy="1316401"/>
          </a:xfrm>
          <a:prstGeom prst="rect">
            <a:avLst/>
          </a:prstGeom>
        </p:spPr>
      </p:pic>
      <p:pic>
        <p:nvPicPr>
          <p:cNvPr id="83" name="Picture 82" descr="grid_all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09" y="4204829"/>
            <a:ext cx="1574800" cy="1603234"/>
          </a:xfrm>
          <a:prstGeom prst="rect">
            <a:avLst/>
          </a:prstGeom>
        </p:spPr>
      </p:pic>
      <p:sp>
        <p:nvSpPr>
          <p:cNvPr id="88" name="Content Placeholder 2"/>
          <p:cNvSpPr txBox="1">
            <a:spLocks/>
          </p:cNvSpPr>
          <p:nvPr/>
        </p:nvSpPr>
        <p:spPr>
          <a:xfrm>
            <a:off x="4433743" y="1434379"/>
            <a:ext cx="1050184" cy="455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Clients</a:t>
            </a:r>
            <a:endParaRPr lang="en-US" sz="2400" dirty="0"/>
          </a:p>
        </p:txBody>
      </p:sp>
      <p:sp>
        <p:nvSpPr>
          <p:cNvPr id="89" name="Content Placeholder 2"/>
          <p:cNvSpPr txBox="1">
            <a:spLocks/>
          </p:cNvSpPr>
          <p:nvPr/>
        </p:nvSpPr>
        <p:spPr>
          <a:xfrm>
            <a:off x="6416499" y="1745728"/>
            <a:ext cx="1273268" cy="4555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Research</a:t>
            </a:r>
            <a:endParaRPr lang="en-US" sz="2400" dirty="0"/>
          </a:p>
        </p:txBody>
      </p:sp>
      <p:sp>
        <p:nvSpPr>
          <p:cNvPr id="24" name="Double Brace 23"/>
          <p:cNvSpPr/>
          <p:nvPr/>
        </p:nvSpPr>
        <p:spPr>
          <a:xfrm>
            <a:off x="3979259" y="1434379"/>
            <a:ext cx="1840681" cy="4642251"/>
          </a:xfrm>
          <a:prstGeom prst="brace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2248576" y="3325781"/>
            <a:ext cx="820199" cy="236584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35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openModell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060" y="3668216"/>
            <a:ext cx="2852606" cy="1002267"/>
          </a:xfrm>
          <a:prstGeom prst="rect">
            <a:avLst/>
          </a:prstGeom>
        </p:spPr>
      </p:pic>
      <p:pic>
        <p:nvPicPr>
          <p:cNvPr id="14" name="Picture 13" descr="mapwithdotsm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81" y="1829364"/>
            <a:ext cx="1511208" cy="7975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LmSDM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Species Distribution Modeling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29461" y="1899330"/>
            <a:ext cx="1960400" cy="1562241"/>
            <a:chOff x="529477" y="1128051"/>
            <a:chExt cx="4935675" cy="3933234"/>
          </a:xfrm>
        </p:grpSpPr>
        <p:pic>
          <p:nvPicPr>
            <p:cNvPr id="4" name="Picture 3" descr="lotu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477" y="3229376"/>
              <a:ext cx="2145864" cy="1831909"/>
            </a:xfrm>
            <a:prstGeom prst="rect">
              <a:avLst/>
            </a:prstGeom>
          </p:spPr>
        </p:pic>
        <p:pic>
          <p:nvPicPr>
            <p:cNvPr id="5" name="Picture 4" descr="wolf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3268" y="2186252"/>
              <a:ext cx="2145864" cy="1831909"/>
            </a:xfrm>
            <a:prstGeom prst="rect">
              <a:avLst/>
            </a:prstGeom>
          </p:spPr>
        </p:pic>
        <p:pic>
          <p:nvPicPr>
            <p:cNvPr id="6" name="Picture 5" descr="snake_big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9288" y="1128051"/>
              <a:ext cx="2145864" cy="1831909"/>
            </a:xfrm>
            <a:prstGeom prst="rect">
              <a:avLst/>
            </a:prstGeom>
          </p:spPr>
        </p:pic>
      </p:grpSp>
      <p:pic>
        <p:nvPicPr>
          <p:cNvPr id="9" name="Picture 8" descr="IPCC-Logo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" y="4489061"/>
            <a:ext cx="1015943" cy="1423574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 rot="2160000">
            <a:off x="2424649" y="3170326"/>
            <a:ext cx="1204249" cy="414318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9080000">
            <a:off x="2275413" y="4738183"/>
            <a:ext cx="1325265" cy="414318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6766280" y="3363416"/>
            <a:ext cx="2320373" cy="1512508"/>
            <a:chOff x="7290572" y="2977736"/>
            <a:chExt cx="2320373" cy="1512508"/>
          </a:xfrm>
        </p:grpSpPr>
        <p:pic>
          <p:nvPicPr>
            <p:cNvPr id="13" name="Picture 12" descr="mapwithpatchesversion2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572" y="2977736"/>
              <a:ext cx="1710773" cy="902908"/>
            </a:xfrm>
            <a:prstGeom prst="rect">
              <a:avLst/>
            </a:prstGeom>
          </p:spPr>
        </p:pic>
        <p:pic>
          <p:nvPicPr>
            <p:cNvPr id="20" name="Picture 19" descr="mapwithpatchesversion2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972" y="3130136"/>
              <a:ext cx="1710773" cy="902908"/>
            </a:xfrm>
            <a:prstGeom prst="rect">
              <a:avLst/>
            </a:prstGeom>
          </p:spPr>
        </p:pic>
        <p:pic>
          <p:nvPicPr>
            <p:cNvPr id="21" name="Picture 20" descr="mapwithpatchesversion2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5372" y="3282536"/>
              <a:ext cx="1710773" cy="902908"/>
            </a:xfrm>
            <a:prstGeom prst="rect">
              <a:avLst/>
            </a:prstGeom>
          </p:spPr>
        </p:pic>
        <p:pic>
          <p:nvPicPr>
            <p:cNvPr id="22" name="Picture 21" descr="mapwithpatchesversion2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772" y="3434936"/>
              <a:ext cx="1710773" cy="902908"/>
            </a:xfrm>
            <a:prstGeom prst="rect">
              <a:avLst/>
            </a:prstGeom>
          </p:spPr>
        </p:pic>
        <p:pic>
          <p:nvPicPr>
            <p:cNvPr id="23" name="Picture 22" descr="mapwithpatchesversion2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172" y="3587336"/>
              <a:ext cx="1710773" cy="902908"/>
            </a:xfrm>
            <a:prstGeom prst="rect">
              <a:avLst/>
            </a:prstGeom>
          </p:spPr>
        </p:pic>
      </p:grpSp>
      <p:sp>
        <p:nvSpPr>
          <p:cNvPr id="19" name="Right Arrow 18"/>
          <p:cNvSpPr/>
          <p:nvPr/>
        </p:nvSpPr>
        <p:spPr>
          <a:xfrm>
            <a:off x="6168666" y="4004406"/>
            <a:ext cx="817106" cy="414318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limate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41" y="5241032"/>
            <a:ext cx="1980896" cy="1100497"/>
          </a:xfrm>
          <a:prstGeom prst="rect">
            <a:avLst/>
          </a:prstGeom>
        </p:spPr>
      </p:pic>
      <p:pic>
        <p:nvPicPr>
          <p:cNvPr id="16" name="Picture 15" descr="hicks_jars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72" y="2902535"/>
            <a:ext cx="1122289" cy="112228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79994" y="3931633"/>
            <a:ext cx="250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Species Occurrence Data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8592" y="6326295"/>
            <a:ext cx="205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Environmental Data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519458" y="4723524"/>
            <a:ext cx="264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SDM Modeling Algorithm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168144" y="4872145"/>
            <a:ext cx="183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Predicted Habitat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8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ngediversity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808" y="4280664"/>
            <a:ext cx="1680991" cy="1678147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rot="1560000">
            <a:off x="5508753" y="4521893"/>
            <a:ext cx="1684317" cy="414318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yspeci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809" y="1962119"/>
            <a:ext cx="1680991" cy="1495471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19920000">
            <a:off x="5515655" y="2971196"/>
            <a:ext cx="1684317" cy="414318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tri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856" y="3053063"/>
            <a:ext cx="1942882" cy="1681163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560000">
            <a:off x="2348250" y="2948288"/>
            <a:ext cx="1684317" cy="414318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9920000">
            <a:off x="2431530" y="4341965"/>
            <a:ext cx="1684317" cy="414318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LmRAD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Range and Diversity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80676" y="2370786"/>
            <a:ext cx="2157599" cy="2937033"/>
            <a:chOff x="260580" y="2888223"/>
            <a:chExt cx="2157599" cy="2937033"/>
          </a:xfrm>
        </p:grpSpPr>
        <p:pic>
          <p:nvPicPr>
            <p:cNvPr id="7" name="Picture 6" descr="mapwithdotsmall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284" y="4691117"/>
              <a:ext cx="2148895" cy="1134139"/>
            </a:xfrm>
            <a:prstGeom prst="rect">
              <a:avLst/>
            </a:prstGeom>
          </p:spPr>
        </p:pic>
        <p:pic>
          <p:nvPicPr>
            <p:cNvPr id="13" name="Picture 12" descr="mapwithpatchesversion2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80" y="2888223"/>
              <a:ext cx="2157599" cy="1138733"/>
            </a:xfrm>
            <a:prstGeom prst="rect">
              <a:avLst/>
            </a:prstGeom>
          </p:spPr>
        </p:pic>
        <p:pic>
          <p:nvPicPr>
            <p:cNvPr id="6" name="Picture 5" descr="grid_all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72" y="3570500"/>
              <a:ext cx="1846207" cy="1879541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09864" y="5401320"/>
            <a:ext cx="2121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Species Habitat Data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15071" y="4769799"/>
            <a:ext cx="3197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Presence Absence Matrix (PAM)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60931" y="6011470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Range and Diversity </a:t>
            </a:r>
          </a:p>
          <a:p>
            <a:pPr algn="ctr"/>
            <a:r>
              <a:rPr lang="en-US" dirty="0" smtClean="0"/>
              <a:t>Quantifications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872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Species </a:t>
            </a:r>
            <a:br>
              <a:rPr lang="en-US" dirty="0" smtClean="0"/>
            </a:br>
            <a:r>
              <a:rPr lang="en-US" dirty="0" smtClean="0"/>
              <a:t>Distribution and Diversity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Biodiversity patterns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pecies abundance, distribution and diversity</a:t>
            </a:r>
          </a:p>
          <a:p>
            <a:pPr lvl="1"/>
            <a:r>
              <a:rPr lang="en-US" dirty="0" smtClean="0"/>
              <a:t>Multiple scales and extents</a:t>
            </a:r>
          </a:p>
          <a:p>
            <a:pPr lvl="1"/>
            <a:r>
              <a:rPr lang="en-US" dirty="0" smtClean="0"/>
              <a:t>Used for conservation and management decisions</a:t>
            </a:r>
          </a:p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Large extents (&gt; 10,000 km2)</a:t>
            </a:r>
          </a:p>
          <a:p>
            <a:pPr lvl="1"/>
            <a:r>
              <a:rPr lang="en-US" dirty="0" smtClean="0"/>
              <a:t>Fine resolution (&lt; 1000 km2 ≈ 30km x 30km)</a:t>
            </a:r>
          </a:p>
          <a:p>
            <a:pPr lvl="1"/>
            <a:r>
              <a:rPr lang="en-US" dirty="0" smtClean="0"/>
              <a:t>Many species (10,000 +)</a:t>
            </a:r>
          </a:p>
        </p:txBody>
      </p:sp>
    </p:spTree>
    <p:extLst>
      <p:ext uri="{BB962C8B-B14F-4D97-AF65-F5344CB8AC3E}">
        <p14:creationId xmlns:p14="http://schemas.microsoft.com/office/powerpoint/2010/main" val="681093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21786</TotalTime>
  <Words>2424</Words>
  <Application>Microsoft Macintosh PowerPoint</Application>
  <PresentationFormat>On-screen Show (4:3)</PresentationFormat>
  <Paragraphs>247</Paragraphs>
  <Slides>21</Slides>
  <Notes>21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Lifemapper:  Biodiversity Modeling Tools to Save the (Natural) World</vt:lpstr>
      <vt:lpstr>Lifemapper Tools</vt:lpstr>
      <vt:lpstr>Integrate &amp; Catalog for  Transparent, Repeatable Science</vt:lpstr>
      <vt:lpstr>Lifemapper Services</vt:lpstr>
      <vt:lpstr>Lifemapper Back-end</vt:lpstr>
      <vt:lpstr>Lifemapper Clients</vt:lpstr>
      <vt:lpstr>LmSDM: Species Distribution Modeling</vt:lpstr>
      <vt:lpstr>LmRAD: Range and Diversity</vt:lpstr>
      <vt:lpstr>Species  Distribution and Diversity</vt:lpstr>
      <vt:lpstr>Data Preparation</vt:lpstr>
      <vt:lpstr>Terrestrial Mammals</vt:lpstr>
      <vt:lpstr>QGIS with Lifemapper MacroEcology plug-in</vt:lpstr>
      <vt:lpstr>Hexagonal Grid</vt:lpstr>
      <vt:lpstr>Mouse ‘Presence’</vt:lpstr>
      <vt:lpstr>Sites / Species Plot</vt:lpstr>
      <vt:lpstr>Published Indices</vt:lpstr>
      <vt:lpstr>Metadata!!!</vt:lpstr>
      <vt:lpstr>ELSeWEB</vt:lpstr>
      <vt:lpstr>Education Outreach</vt:lpstr>
      <vt:lpstr>Mix and Match</vt:lpstr>
      <vt:lpstr>Lifemapper funded by: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Aimee Stewart</dc:creator>
  <cp:lastModifiedBy>Aimee Stewart</cp:lastModifiedBy>
  <cp:revision>447</cp:revision>
  <cp:lastPrinted>2011-09-26T00:54:12Z</cp:lastPrinted>
  <dcterms:created xsi:type="dcterms:W3CDTF">2011-09-08T16:37:25Z</dcterms:created>
  <dcterms:modified xsi:type="dcterms:W3CDTF">2012-04-17T00:42:46Z</dcterms:modified>
</cp:coreProperties>
</file>